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0"/>
  </p:notesMasterIdLst>
  <p:sldIdLst>
    <p:sldId id="256" r:id="rId2"/>
    <p:sldId id="258" r:id="rId3"/>
    <p:sldId id="257" r:id="rId4"/>
    <p:sldId id="259" r:id="rId5"/>
    <p:sldId id="260" r:id="rId6"/>
    <p:sldId id="261" r:id="rId7"/>
    <p:sldId id="262" r:id="rId8"/>
    <p:sldId id="263" r:id="rId9"/>
    <p:sldId id="264" r:id="rId10"/>
    <p:sldId id="265" r:id="rId11"/>
    <p:sldId id="267" r:id="rId12"/>
    <p:sldId id="266" r:id="rId13"/>
    <p:sldId id="287" r:id="rId14"/>
    <p:sldId id="268" r:id="rId15"/>
    <p:sldId id="269" r:id="rId16"/>
    <p:sldId id="270" r:id="rId17"/>
    <p:sldId id="271" r:id="rId18"/>
    <p:sldId id="272" r:id="rId19"/>
    <p:sldId id="273" r:id="rId20"/>
    <p:sldId id="286" r:id="rId21"/>
    <p:sldId id="274" r:id="rId22"/>
    <p:sldId id="275" r:id="rId23"/>
    <p:sldId id="276" r:id="rId24"/>
    <p:sldId id="277" r:id="rId25"/>
    <p:sldId id="279" r:id="rId26"/>
    <p:sldId id="280" r:id="rId27"/>
    <p:sldId id="278" r:id="rId28"/>
    <p:sldId id="288" r:id="rId29"/>
    <p:sldId id="281" r:id="rId30"/>
    <p:sldId id="282" r:id="rId31"/>
    <p:sldId id="283" r:id="rId32"/>
    <p:sldId id="284" r:id="rId33"/>
    <p:sldId id="293" r:id="rId34"/>
    <p:sldId id="289" r:id="rId35"/>
    <p:sldId id="290" r:id="rId36"/>
    <p:sldId id="291" r:id="rId37"/>
    <p:sldId id="292" r:id="rId38"/>
    <p:sldId id="285" r:id="rId39"/>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4660"/>
  </p:normalViewPr>
  <p:slideViewPr>
    <p:cSldViewPr>
      <p:cViewPr varScale="1">
        <p:scale>
          <a:sx n="84" d="100"/>
          <a:sy n="84" d="100"/>
        </p:scale>
        <p:origin x="780" y="44"/>
      </p:cViewPr>
      <p:guideLst>
        <p:guide orient="horz" pos="162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2EF58FD-B139-4525-8C03-2D61C8F82F99}" type="datetimeFigureOut">
              <a:rPr lang="en-IN" smtClean="0"/>
              <a:t>12-06-2023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8113D2C-6FE4-4E20-AD15-6CD84B693270}" type="slidenum">
              <a:rPr lang="en-IN" smtClean="0"/>
              <a:t>‹#›</a:t>
            </a:fld>
            <a:endParaRPr lang="en-IN"/>
          </a:p>
        </p:txBody>
      </p:sp>
    </p:spTree>
    <p:extLst>
      <p:ext uri="{BB962C8B-B14F-4D97-AF65-F5344CB8AC3E}">
        <p14:creationId xmlns:p14="http://schemas.microsoft.com/office/powerpoint/2010/main" val="34213751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BB0D27E0-577F-4D36-A147-413FB77905B4}" type="datetime1">
              <a:rPr lang="en-US" smtClean="0"/>
              <a:t>6/12/2023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D1D467-2E6E-4DA0-A169-DF27163B33D6}"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F76C34A-C226-4898-8881-A432CE17353D}" type="datetime1">
              <a:rPr lang="en-US" smtClean="0"/>
              <a:t>6/12/2023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D1D467-2E6E-4DA0-A169-DF27163B33D6}"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54781"/>
            <a:ext cx="2057400" cy="329088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54781"/>
            <a:ext cx="6019800" cy="329088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E1D8BAC-BED9-46AB-B9D4-AC442ED05BF3}" type="datetime1">
              <a:rPr lang="en-US" smtClean="0"/>
              <a:t>6/12/2023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D1D467-2E6E-4DA0-A169-DF27163B33D6}"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98174" y="7196"/>
            <a:ext cx="8229600" cy="659554"/>
          </a:xfrm>
        </p:spPr>
        <p:txBody>
          <a:bodyPr/>
          <a:lstStyle/>
          <a:p>
            <a:r>
              <a:rPr lang="en-US"/>
              <a:t>Click to edit Master title style</a:t>
            </a:r>
          </a:p>
        </p:txBody>
      </p:sp>
      <p:sp>
        <p:nvSpPr>
          <p:cNvPr id="3" name="Content Placeholder 2"/>
          <p:cNvSpPr>
            <a:spLocks noGrp="1"/>
          </p:cNvSpPr>
          <p:nvPr>
            <p:ph idx="1"/>
          </p:nvPr>
        </p:nvSpPr>
        <p:spPr>
          <a:xfrm>
            <a:off x="228600" y="1047750"/>
            <a:ext cx="8610600" cy="35468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AC73810-706B-4156-A201-15EF9ED1FBF6}" type="datetime1">
              <a:rPr lang="en-US" smtClean="0"/>
              <a:t>6/12/2023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D1D467-2E6E-4DA0-A169-DF27163B33D6}" type="slidenum">
              <a:rPr lang="en-US" smtClean="0"/>
              <a:t>‹#›</a:t>
            </a:fld>
            <a:endParaRPr lang="en-US"/>
          </a:p>
        </p:txBody>
      </p:sp>
      <p:sp>
        <p:nvSpPr>
          <p:cNvPr id="7" name="Title 1"/>
          <p:cNvSpPr txBox="1">
            <a:spLocks/>
          </p:cNvSpPr>
          <p:nvPr userDrawn="1"/>
        </p:nvSpPr>
        <p:spPr>
          <a:xfrm>
            <a:off x="457200" y="228600"/>
            <a:ext cx="8001000" cy="685800"/>
          </a:xfrm>
          <a:prstGeom prst="rect">
            <a:avLst/>
          </a:prstGeom>
        </p:spPr>
        <p:txBody>
          <a:bodyPr vert="horz" lIns="91440" tIns="45720" rIns="91440" bIns="45720" rtlCol="0" anchor="ctr">
            <a:normAutofit fontScale="92500" lnSpcReduction="10000"/>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a:ln>
                  <a:noFill/>
                </a:ln>
                <a:solidFill>
                  <a:schemeClr val="tx1"/>
                </a:solidFill>
                <a:effectLst/>
                <a:uLnTx/>
                <a:uFillTx/>
                <a:latin typeface="+mj-lt"/>
                <a:ea typeface="+mj-ea"/>
                <a:cs typeface="+mj-cs"/>
              </a:rPr>
              <a:t>Click to edit Master title style</a:t>
            </a:r>
          </a:p>
        </p:txBody>
      </p:sp>
      <p:sp>
        <p:nvSpPr>
          <p:cNvPr id="9" name="Date Placeholder 3"/>
          <p:cNvSpPr txBox="1">
            <a:spLocks/>
          </p:cNvSpPr>
          <p:nvPr userDrawn="1"/>
        </p:nvSpPr>
        <p:spPr>
          <a:xfrm>
            <a:off x="457200" y="6356350"/>
            <a:ext cx="2133600" cy="365125"/>
          </a:xfrm>
          <a:prstGeom prst="rect">
            <a:avLst/>
          </a:prstGeom>
        </p:spPr>
        <p:txBody>
          <a:bodyPr vert="horz" lIns="91440" tIns="45720" rIns="91440" bIns="4572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fld id="{48B483D0-4ABB-4579-9C51-A795C4F2C9D1}" type="datetimeFigureOut">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6/12/2023</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10" name="Slide Number Placeholder 5"/>
          <p:cNvSpPr txBox="1">
            <a:spLocks/>
          </p:cNvSpPr>
          <p:nvPr userDrawn="1"/>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3788ED8B-BB34-4B1F-925E-23A1F58F4782}"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11" name="Google Shape;67;p8"/>
          <p:cNvSpPr/>
          <p:nvPr userDrawn="1"/>
        </p:nvSpPr>
        <p:spPr>
          <a:xfrm>
            <a:off x="0" y="0"/>
            <a:ext cx="9144000" cy="819150"/>
          </a:xfrm>
          <a:prstGeom prst="rect">
            <a:avLst/>
          </a:prstGeom>
          <a:solidFill>
            <a:srgbClr val="1E25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Rectangle 11"/>
          <p:cNvSpPr/>
          <p:nvPr userDrawn="1"/>
        </p:nvSpPr>
        <p:spPr>
          <a:xfrm>
            <a:off x="8534400" y="0"/>
            <a:ext cx="609600" cy="819150"/>
          </a:xfrm>
          <a:prstGeom prst="rect">
            <a:avLst/>
          </a:prstGeom>
          <a:solidFill>
            <a:srgbClr val="EA9314"/>
          </a:solidFill>
          <a:ln>
            <a:solidFill>
              <a:srgbClr val="EA931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Google Shape;18;p3"/>
          <p:cNvSpPr/>
          <p:nvPr userDrawn="1"/>
        </p:nvSpPr>
        <p:spPr>
          <a:xfrm>
            <a:off x="0" y="4991250"/>
            <a:ext cx="7162800" cy="95100"/>
          </a:xfrm>
          <a:prstGeom prst="rect">
            <a:avLst/>
          </a:prstGeom>
          <a:solidFill>
            <a:srgbClr val="EA93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1;p3"/>
          <p:cNvSpPr/>
          <p:nvPr userDrawn="1"/>
        </p:nvSpPr>
        <p:spPr>
          <a:xfrm>
            <a:off x="0" y="4838850"/>
            <a:ext cx="7162800" cy="95100"/>
          </a:xfrm>
          <a:prstGeom prst="rect">
            <a:avLst/>
          </a:prstGeom>
          <a:solidFill>
            <a:srgbClr val="1E25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 name="Picture 14" descr="FInal Logo Bold.png"/>
          <p:cNvPicPr>
            <a:picLocks noChangeAspect="1"/>
          </p:cNvPicPr>
          <p:nvPr userDrawn="1"/>
        </p:nvPicPr>
        <p:blipFill>
          <a:blip r:embed="rId2" cstate="print"/>
          <a:srcRect l="6667" t="35000" r="44167" b="28333"/>
          <a:stretch>
            <a:fillRect/>
          </a:stretch>
        </p:blipFill>
        <p:spPr>
          <a:xfrm>
            <a:off x="7239000" y="4781550"/>
            <a:ext cx="945572" cy="352586"/>
          </a:xfrm>
          <a:prstGeom prst="rect">
            <a:avLst/>
          </a:prstGeom>
        </p:spPr>
      </p:pic>
      <p:sp>
        <p:nvSpPr>
          <p:cNvPr id="16" name="Google Shape;18;p3"/>
          <p:cNvSpPr/>
          <p:nvPr userDrawn="1"/>
        </p:nvSpPr>
        <p:spPr>
          <a:xfrm>
            <a:off x="8229600" y="5010150"/>
            <a:ext cx="914400" cy="76200"/>
          </a:xfrm>
          <a:prstGeom prst="rect">
            <a:avLst/>
          </a:prstGeom>
          <a:solidFill>
            <a:srgbClr val="EA93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1;p3"/>
          <p:cNvSpPr/>
          <p:nvPr userDrawn="1"/>
        </p:nvSpPr>
        <p:spPr>
          <a:xfrm flipV="1">
            <a:off x="8229600" y="4857750"/>
            <a:ext cx="914400" cy="76200"/>
          </a:xfrm>
          <a:prstGeom prst="rect">
            <a:avLst/>
          </a:prstGeom>
          <a:solidFill>
            <a:srgbClr val="1E25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96BDC28-96D8-492F-AACE-A711E3884E51}" type="datetime1">
              <a:rPr lang="en-US" smtClean="0"/>
              <a:t>6/12/2023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D1D467-2E6E-4DA0-A169-DF27163B33D6}"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958622D-BC10-4B97-AC62-867B7D05F4E5}" type="datetime1">
              <a:rPr lang="en-US" smtClean="0"/>
              <a:t>6/12/2023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CD1D467-2E6E-4DA0-A169-DF27163B33D6}"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7CEBCAE-D48C-42FB-8AFA-A01FB795EA82}" type="datetime1">
              <a:rPr lang="en-US" smtClean="0"/>
              <a:t>6/12/2023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CD1D467-2E6E-4DA0-A169-DF27163B33D6}"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ABDD6D0E-07AD-4F13-B1E6-B558B29F4019}" type="datetime1">
              <a:rPr lang="en-US" smtClean="0"/>
              <a:t>6/12/2023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CD1D467-2E6E-4DA0-A169-DF27163B33D6}"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CD5288-59BA-4BB5-8EFC-54790F70FC4D}" type="datetime1">
              <a:rPr lang="en-US" smtClean="0"/>
              <a:t>6/12/2023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CD1D467-2E6E-4DA0-A169-DF27163B33D6}"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7482E22-6AF7-4DDB-909B-DA0F2D1065F5}" type="datetime1">
              <a:rPr lang="en-US" smtClean="0"/>
              <a:t>6/12/2023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CD1D467-2E6E-4DA0-A169-DF27163B33D6}"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F6CCBD1-BD00-4BA8-BF88-D8088CC9FD45}" type="datetime1">
              <a:rPr lang="en-US" smtClean="0"/>
              <a:t>6/12/2023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CD1D467-2E6E-4DA0-A169-DF27163B33D6}"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20258178-CA16-4FF3-AD1C-BB1D0C91DD2A}" type="datetime1">
              <a:rPr lang="en-US" smtClean="0"/>
              <a:t>6/12/2023</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9CD1D467-2E6E-4DA0-A169-DF27163B33D6}"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25.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2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8991600" y="0"/>
            <a:ext cx="152400" cy="1066800"/>
          </a:xfrm>
          <a:prstGeom prst="rect">
            <a:avLst/>
          </a:prstGeom>
          <a:solidFill>
            <a:srgbClr val="EA9314"/>
          </a:solidFill>
          <a:ln>
            <a:solidFill>
              <a:srgbClr val="EA931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685800" y="304800"/>
            <a:ext cx="7391400" cy="646331"/>
          </a:xfrm>
          <a:prstGeom prst="rect">
            <a:avLst/>
          </a:prstGeom>
          <a:noFill/>
        </p:spPr>
        <p:txBody>
          <a:bodyPr wrap="square" rtlCol="0">
            <a:spAutoFit/>
          </a:bodyPr>
          <a:lstStyle/>
          <a:p>
            <a:pPr algn="ctr"/>
            <a:r>
              <a:rPr lang="en-US" sz="3600" dirty="0">
                <a:solidFill>
                  <a:schemeClr val="bg1"/>
                </a:solidFill>
              </a:rPr>
              <a:t>Title</a:t>
            </a:r>
          </a:p>
        </p:txBody>
      </p:sp>
      <p:pic>
        <p:nvPicPr>
          <p:cNvPr id="7" name="Picture 6" descr="FInal Logo Bold.png"/>
          <p:cNvPicPr>
            <a:picLocks noChangeAspect="1"/>
          </p:cNvPicPr>
          <p:nvPr/>
        </p:nvPicPr>
        <p:blipFill>
          <a:blip r:embed="rId2" cstate="print"/>
          <a:srcRect t="28333" b="28333"/>
          <a:stretch>
            <a:fillRect/>
          </a:stretch>
        </p:blipFill>
        <p:spPr>
          <a:xfrm>
            <a:off x="1371600" y="-258804"/>
            <a:ext cx="6400800" cy="1386840"/>
          </a:xfrm>
          <a:prstGeom prst="rect">
            <a:avLst/>
          </a:prstGeom>
        </p:spPr>
      </p:pic>
      <p:sp>
        <p:nvSpPr>
          <p:cNvPr id="8" name="Google Shape;18;p3"/>
          <p:cNvSpPr/>
          <p:nvPr/>
        </p:nvSpPr>
        <p:spPr>
          <a:xfrm flipV="1">
            <a:off x="0" y="5067300"/>
            <a:ext cx="9144000" cy="76200"/>
          </a:xfrm>
          <a:prstGeom prst="rect">
            <a:avLst/>
          </a:prstGeom>
          <a:solidFill>
            <a:srgbClr val="EA93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1;p3"/>
          <p:cNvSpPr/>
          <p:nvPr/>
        </p:nvSpPr>
        <p:spPr>
          <a:xfrm>
            <a:off x="0" y="4991100"/>
            <a:ext cx="9144000" cy="76200"/>
          </a:xfrm>
          <a:prstGeom prst="rect">
            <a:avLst/>
          </a:prstGeom>
          <a:solidFill>
            <a:srgbClr val="1E25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ext Box 3077">
            <a:extLst>
              <a:ext uri="{FF2B5EF4-FFF2-40B4-BE49-F238E27FC236}">
                <a16:creationId xmlns:a16="http://schemas.microsoft.com/office/drawing/2014/main" id="{4A7FBC34-E631-775E-358D-8750E16866B5}"/>
              </a:ext>
            </a:extLst>
          </p:cNvPr>
          <p:cNvSpPr txBox="1"/>
          <p:nvPr/>
        </p:nvSpPr>
        <p:spPr>
          <a:xfrm>
            <a:off x="306428" y="1017781"/>
            <a:ext cx="8639969" cy="369332"/>
          </a:xfrm>
          <a:prstGeom prst="rect">
            <a:avLst/>
          </a:prstGeom>
          <a:noFill/>
          <a:ln w="9525">
            <a:noFill/>
          </a:ln>
        </p:spPr>
        <p:txBody>
          <a:bodyPr vert="horz" wrap="square" anchor="t" anchorCtr="0">
            <a:spAutoFit/>
          </a:bodyPr>
          <a:lstStyle/>
          <a:p>
            <a:pPr algn="ctr"/>
            <a:r>
              <a:rPr lang="en-US" altLang="x-none" b="1" dirty="0">
                <a:solidFill>
                  <a:schemeClr val="accent2"/>
                </a:solidFill>
                <a:latin typeface="Times New Roman" panose="02020603050405020304" pitchFamily="18" charset="0"/>
                <a:ea typeface="SimSun" panose="02010600030101010101" pitchFamily="2" charset="-122"/>
                <a:cs typeface="Times New Roman" panose="02020603050405020304" pitchFamily="18" charset="0"/>
              </a:rPr>
              <a:t>EC18811 PROJECT  WORK VIVA VOCE EXAMINATION </a:t>
            </a:r>
            <a:endParaRPr lang="zh-CN" altLang="en-US" b="1" dirty="0">
              <a:solidFill>
                <a:schemeClr val="accent2"/>
              </a:solidFill>
              <a:latin typeface="Times New Roman" panose="02020603050405020304" pitchFamily="18" charset="0"/>
              <a:ea typeface="SimSun" panose="02010600030101010101" pitchFamily="2" charset="-122"/>
              <a:cs typeface="Times New Roman" panose="02020603050405020304" pitchFamily="18" charset="0"/>
            </a:endParaRPr>
          </a:p>
        </p:txBody>
      </p:sp>
      <p:sp>
        <p:nvSpPr>
          <p:cNvPr id="11" name="Text Box 3075">
            <a:extLst>
              <a:ext uri="{FF2B5EF4-FFF2-40B4-BE49-F238E27FC236}">
                <a16:creationId xmlns:a16="http://schemas.microsoft.com/office/drawing/2014/main" id="{31680FA6-6E21-8BEC-8C75-27338B798826}"/>
              </a:ext>
            </a:extLst>
          </p:cNvPr>
          <p:cNvSpPr txBox="1"/>
          <p:nvPr/>
        </p:nvSpPr>
        <p:spPr>
          <a:xfrm>
            <a:off x="54412" y="1341812"/>
            <a:ext cx="9144000" cy="1292662"/>
          </a:xfrm>
          <a:prstGeom prst="rect">
            <a:avLst/>
          </a:prstGeom>
          <a:noFill/>
          <a:ln w="9525">
            <a:noFill/>
          </a:ln>
        </p:spPr>
        <p:txBody>
          <a:bodyPr wrap="square">
            <a:spAutoFit/>
          </a:bodyPr>
          <a:lstStyle/>
          <a:p>
            <a:pPr algn="ctr"/>
            <a:r>
              <a:rPr lang="en-US" altLang="zh-CN" sz="2400" dirty="0">
                <a:solidFill>
                  <a:srgbClr val="6600CC"/>
                </a:solidFill>
                <a:latin typeface="Times New Roman" panose="02020603050405020304" pitchFamily="18" charset="0"/>
                <a:cs typeface="Times New Roman" panose="02020603050405020304" pitchFamily="18" charset="0"/>
              </a:rPr>
              <a:t>IMAGE PROCESSING BASED ANIMAL INTRUSION DETECTION SYSTEM IN AGRICULTURAL FIELDS USING DEEP LEARNING</a:t>
            </a:r>
            <a:endParaRPr lang="en-IN" sz="2400" kern="100" dirty="0">
              <a:effectLst/>
              <a:latin typeface="Times New Roman" panose="02020603050405020304" pitchFamily="18" charset="0"/>
              <a:ea typeface="SimSun" panose="02010600030101010101" pitchFamily="2" charset="-122"/>
              <a:cs typeface="Times New Roman" panose="02020603050405020304" pitchFamily="18" charset="0"/>
            </a:endParaRPr>
          </a:p>
          <a:p>
            <a:pPr algn="ctr"/>
            <a:endParaRPr lang="zh-CN" altLang="en-US" sz="3000" dirty="0">
              <a:solidFill>
                <a:srgbClr val="6600CC"/>
              </a:solidFill>
              <a:ea typeface="SimSun" panose="02010600030101010101" pitchFamily="2" charset="-122"/>
            </a:endParaRPr>
          </a:p>
        </p:txBody>
      </p:sp>
      <p:sp>
        <p:nvSpPr>
          <p:cNvPr id="12" name="Text Box 3078">
            <a:extLst>
              <a:ext uri="{FF2B5EF4-FFF2-40B4-BE49-F238E27FC236}">
                <a16:creationId xmlns:a16="http://schemas.microsoft.com/office/drawing/2014/main" id="{390694F6-5D3C-E1AB-853D-21CD13435C89}"/>
              </a:ext>
            </a:extLst>
          </p:cNvPr>
          <p:cNvSpPr txBox="1"/>
          <p:nvPr/>
        </p:nvSpPr>
        <p:spPr>
          <a:xfrm>
            <a:off x="2057400" y="2210649"/>
            <a:ext cx="4724400" cy="1711366"/>
          </a:xfrm>
          <a:prstGeom prst="rect">
            <a:avLst/>
          </a:prstGeom>
          <a:noFill/>
          <a:ln w="9525" cap="flat" cmpd="sng">
            <a:solidFill>
              <a:srgbClr val="FF0066"/>
            </a:solidFill>
            <a:prstDash val="solid"/>
            <a:bevel/>
            <a:headEnd type="none" w="med" len="med"/>
            <a:tailEnd type="none" w="med" len="med"/>
          </a:ln>
        </p:spPr>
        <p:txBody>
          <a:bodyPr vert="horz" wrap="square" anchor="t" anchorCtr="0">
            <a:spAutoFit/>
          </a:bodyPr>
          <a:lstStyle/>
          <a:p>
            <a:pPr algn="ctr">
              <a:lnSpc>
                <a:spcPct val="150000"/>
              </a:lnSpc>
            </a:pPr>
            <a:r>
              <a:rPr lang="en-US" altLang="x-none" b="1" u="sng" dirty="0">
                <a:solidFill>
                  <a:srgbClr val="000066"/>
                </a:solidFill>
                <a:ea typeface="SimSun" panose="02010600030101010101" pitchFamily="2" charset="-122"/>
              </a:rPr>
              <a:t>SUPERVISOR</a:t>
            </a:r>
          </a:p>
          <a:p>
            <a:pPr algn="ctr">
              <a:lnSpc>
                <a:spcPct val="150000"/>
              </a:lnSpc>
            </a:pPr>
            <a:r>
              <a:rPr lang="en-US" altLang="x-none" dirty="0">
                <a:solidFill>
                  <a:srgbClr val="000066"/>
                </a:solidFill>
                <a:ea typeface="SimSun" panose="02010600030101010101" pitchFamily="2" charset="-122"/>
              </a:rPr>
              <a:t>MS. </a:t>
            </a:r>
            <a:r>
              <a:rPr lang="en-US" altLang="x-none" dirty="0">
                <a:solidFill>
                  <a:srgbClr val="000066"/>
                </a:solidFill>
              </a:rPr>
              <a:t>K. SRIVIDHYA</a:t>
            </a:r>
            <a:endParaRPr lang="en-US" altLang="x-none" dirty="0">
              <a:solidFill>
                <a:srgbClr val="000066"/>
              </a:solidFill>
              <a:ea typeface="SimSun" panose="02010600030101010101" pitchFamily="2" charset="-122"/>
            </a:endParaRPr>
          </a:p>
          <a:p>
            <a:pPr algn="ctr">
              <a:lnSpc>
                <a:spcPct val="150000"/>
              </a:lnSpc>
            </a:pPr>
            <a:r>
              <a:rPr lang="en-US" altLang="x-none" dirty="0">
                <a:solidFill>
                  <a:srgbClr val="000066"/>
                </a:solidFill>
                <a:ea typeface="SimSun" panose="02010600030101010101" pitchFamily="2" charset="-122"/>
              </a:rPr>
              <a:t>Assistant Professor </a:t>
            </a:r>
          </a:p>
          <a:p>
            <a:pPr algn="ctr">
              <a:lnSpc>
                <a:spcPct val="150000"/>
              </a:lnSpc>
            </a:pPr>
            <a:r>
              <a:rPr lang="en-US" altLang="x-none" dirty="0">
                <a:solidFill>
                  <a:srgbClr val="000066"/>
                </a:solidFill>
                <a:ea typeface="SimSun" panose="02010600030101010101" pitchFamily="2" charset="-122"/>
              </a:rPr>
              <a:t>Department of ECE</a:t>
            </a:r>
            <a:endParaRPr lang="zh-CN" altLang="en-US" dirty="0">
              <a:solidFill>
                <a:srgbClr val="000066"/>
              </a:solidFill>
              <a:ea typeface="SimSun" panose="02010600030101010101" pitchFamily="2" charset="-122"/>
            </a:endParaRPr>
          </a:p>
        </p:txBody>
      </p:sp>
      <p:sp>
        <p:nvSpPr>
          <p:cNvPr id="13" name="Text Box 3079">
            <a:extLst>
              <a:ext uri="{FF2B5EF4-FFF2-40B4-BE49-F238E27FC236}">
                <a16:creationId xmlns:a16="http://schemas.microsoft.com/office/drawing/2014/main" id="{82570A61-5FD3-7E15-A1C2-1B5BF6AD8E2B}"/>
              </a:ext>
            </a:extLst>
          </p:cNvPr>
          <p:cNvSpPr txBox="1"/>
          <p:nvPr/>
        </p:nvSpPr>
        <p:spPr>
          <a:xfrm>
            <a:off x="0" y="3893992"/>
            <a:ext cx="4495800" cy="1059008"/>
          </a:xfrm>
          <a:prstGeom prst="rect">
            <a:avLst/>
          </a:prstGeom>
          <a:noFill/>
          <a:ln w="9525">
            <a:noFill/>
          </a:ln>
        </p:spPr>
        <p:txBody>
          <a:bodyPr vert="horz" wrap="square" anchor="t" anchorCtr="0">
            <a:spAutoFit/>
          </a:bodyPr>
          <a:lstStyle/>
          <a:p>
            <a:pPr>
              <a:lnSpc>
                <a:spcPct val="120000"/>
              </a:lnSpc>
            </a:pPr>
            <a:r>
              <a:rPr lang="en-US" altLang="x-none" b="1" u="sng" dirty="0">
                <a:solidFill>
                  <a:srgbClr val="6600CC"/>
                </a:solidFill>
                <a:ea typeface="SimSun" panose="02010600030101010101" pitchFamily="2" charset="-122"/>
              </a:rPr>
              <a:t>Members of students:</a:t>
            </a:r>
          </a:p>
          <a:p>
            <a:pPr>
              <a:lnSpc>
                <a:spcPct val="120000"/>
              </a:lnSpc>
            </a:pPr>
            <a:r>
              <a:rPr lang="en-US" altLang="x-none" dirty="0">
                <a:solidFill>
                  <a:srgbClr val="6600CC"/>
                </a:solidFill>
              </a:rPr>
              <a:t>G. OVIYA</a:t>
            </a:r>
            <a:r>
              <a:rPr lang="en-US" altLang="x-none" dirty="0">
                <a:solidFill>
                  <a:srgbClr val="6600CC"/>
                </a:solidFill>
                <a:ea typeface="SimSun" panose="02010600030101010101" pitchFamily="2" charset="-122"/>
              </a:rPr>
              <a:t> (Reg. No.: </a:t>
            </a:r>
            <a:r>
              <a:rPr lang="en-US" altLang="x-none" dirty="0">
                <a:solidFill>
                  <a:srgbClr val="6600CC"/>
                </a:solidFill>
              </a:rPr>
              <a:t>190701071</a:t>
            </a:r>
            <a:r>
              <a:rPr lang="en-US" altLang="x-none" dirty="0">
                <a:solidFill>
                  <a:srgbClr val="6600CC"/>
                </a:solidFill>
                <a:ea typeface="SimSun" panose="02010600030101010101" pitchFamily="2" charset="-122"/>
              </a:rPr>
              <a:t>)</a:t>
            </a:r>
          </a:p>
          <a:p>
            <a:pPr>
              <a:lnSpc>
                <a:spcPct val="120000"/>
              </a:lnSpc>
            </a:pPr>
            <a:r>
              <a:rPr lang="en-US" altLang="x-none" dirty="0">
                <a:solidFill>
                  <a:srgbClr val="6600CC"/>
                </a:solidFill>
              </a:rPr>
              <a:t>D</a:t>
            </a:r>
            <a:r>
              <a:rPr lang="en-US" altLang="x-none" dirty="0">
                <a:solidFill>
                  <a:srgbClr val="6600CC"/>
                </a:solidFill>
                <a:ea typeface="SimSun" panose="02010600030101010101" pitchFamily="2" charset="-122"/>
              </a:rPr>
              <a:t>. </a:t>
            </a:r>
            <a:r>
              <a:rPr lang="en-US" altLang="x-none" dirty="0">
                <a:solidFill>
                  <a:srgbClr val="6600CC"/>
                </a:solidFill>
              </a:rPr>
              <a:t>PRAPTI</a:t>
            </a:r>
            <a:r>
              <a:rPr lang="en-US" altLang="x-none" dirty="0">
                <a:solidFill>
                  <a:srgbClr val="6600CC"/>
                </a:solidFill>
                <a:ea typeface="SimSun" panose="02010600030101010101" pitchFamily="2" charset="-122"/>
              </a:rPr>
              <a:t> (Reg. No.: 190701078)</a:t>
            </a:r>
          </a:p>
        </p:txBody>
      </p:sp>
      <p:sp>
        <p:nvSpPr>
          <p:cNvPr id="3" name="Slide Number Placeholder 2">
            <a:extLst>
              <a:ext uri="{FF2B5EF4-FFF2-40B4-BE49-F238E27FC236}">
                <a16:creationId xmlns:a16="http://schemas.microsoft.com/office/drawing/2014/main" id="{37117D7C-5FFD-C646-5FFE-10815C93A287}"/>
              </a:ext>
            </a:extLst>
          </p:cNvPr>
          <p:cNvSpPr>
            <a:spLocks noGrp="1"/>
          </p:cNvSpPr>
          <p:nvPr>
            <p:ph type="sldNum" sz="quarter" idx="12"/>
          </p:nvPr>
        </p:nvSpPr>
        <p:spPr>
          <a:xfrm>
            <a:off x="7010400" y="4782502"/>
            <a:ext cx="2133600" cy="273844"/>
          </a:xfrm>
        </p:spPr>
        <p:txBody>
          <a:bodyPr/>
          <a:lstStyle/>
          <a:p>
            <a:fld id="{9CD1D467-2E6E-4DA0-A169-DF27163B33D6}" type="slidenum">
              <a:rPr lang="en-US" smtClean="0"/>
              <a:pPr/>
              <a:t>1</a:t>
            </a:fld>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solidFill>
                  <a:schemeClr val="bg1"/>
                </a:solidFill>
                <a:latin typeface="Times New Roman" panose="02020603050405020304" pitchFamily="18" charset="0"/>
                <a:ea typeface="Calibri" panose="020F0502020204030204" charset="0"/>
                <a:cs typeface="Times New Roman" panose="02020603050405020304" pitchFamily="18" charset="0"/>
              </a:rPr>
              <a:t>Workflow</a:t>
            </a:r>
            <a:endParaRPr lang="en-US" dirty="0">
              <a:latin typeface="Times New Roman" panose="02020603050405020304" pitchFamily="18" charset="0"/>
              <a:cs typeface="Times New Roman" panose="02020603050405020304" pitchFamily="18" charset="0"/>
            </a:endParaRPr>
          </a:p>
        </p:txBody>
      </p:sp>
      <p:pic>
        <p:nvPicPr>
          <p:cNvPr id="51" name="Content Placeholder 50"/>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362200" y="819150"/>
            <a:ext cx="4800600" cy="3733800"/>
          </a:xfrm>
        </p:spPr>
      </p:pic>
      <p:sp>
        <p:nvSpPr>
          <p:cNvPr id="3" name="Slide Number Placeholder 2">
            <a:extLst>
              <a:ext uri="{FF2B5EF4-FFF2-40B4-BE49-F238E27FC236}">
                <a16:creationId xmlns:a16="http://schemas.microsoft.com/office/drawing/2014/main" id="{D7D4D315-87EB-B268-A2FD-63DDBCF88AB2}"/>
              </a:ext>
            </a:extLst>
          </p:cNvPr>
          <p:cNvSpPr>
            <a:spLocks noGrp="1"/>
          </p:cNvSpPr>
          <p:nvPr>
            <p:ph type="sldNum" sz="quarter" idx="12"/>
          </p:nvPr>
        </p:nvSpPr>
        <p:spPr>
          <a:xfrm>
            <a:off x="7010400" y="4629150"/>
            <a:ext cx="2133600" cy="273844"/>
          </a:xfrm>
        </p:spPr>
        <p:txBody>
          <a:bodyPr/>
          <a:lstStyle/>
          <a:p>
            <a:fld id="{9CD1D467-2E6E-4DA0-A169-DF27163B33D6}" type="slidenum">
              <a:rPr lang="en-US" smtClean="0"/>
              <a:t>10</a:t>
            </a:fld>
            <a:endParaRPr lang="en-US"/>
          </a:p>
        </p:txBody>
      </p:sp>
    </p:spTree>
    <p:extLst>
      <p:ext uri="{BB962C8B-B14F-4D97-AF65-F5344CB8AC3E}">
        <p14:creationId xmlns:p14="http://schemas.microsoft.com/office/powerpoint/2010/main" val="35536852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solidFill>
                  <a:schemeClr val="bg1"/>
                </a:solidFill>
                <a:latin typeface="Times New Roman" panose="02020603050405020304" pitchFamily="18" charset="0"/>
                <a:ea typeface="Calibri" panose="020F0502020204030204" charset="0"/>
                <a:cs typeface="Times New Roman" panose="02020603050405020304" pitchFamily="18" charset="0"/>
                <a:sym typeface="Calibri" panose="020F0502020204030204" charset="0"/>
              </a:rPr>
              <a:t>YOLOv7 </a:t>
            </a:r>
            <a:r>
              <a:rPr lang="en-US" dirty="0">
                <a:solidFill>
                  <a:schemeClr val="bg1"/>
                </a:solidFill>
                <a:latin typeface="Times New Roman" panose="02020603050405020304" pitchFamily="18" charset="0"/>
                <a:ea typeface="Calibri" panose="020F0502020204030204" charset="0"/>
                <a:cs typeface="Times New Roman" panose="02020603050405020304" pitchFamily="18" charset="0"/>
              </a:rPr>
              <a:t>Model-Flowchart</a:t>
            </a:r>
            <a:endParaRPr lang="en-US" dirty="0">
              <a:latin typeface="Times New Roman" panose="02020603050405020304" pitchFamily="18" charset="0"/>
              <a:cs typeface="Times New Roman" panose="02020603050405020304" pitchFamily="18" charset="0"/>
            </a:endParaRPr>
          </a:p>
        </p:txBody>
      </p:sp>
      <p:pic>
        <p:nvPicPr>
          <p:cNvPr id="4" name="Content Placeholder 7" descr="yolo flow chart">
            <a:extLst>
              <a:ext uri="{FF2B5EF4-FFF2-40B4-BE49-F238E27FC236}">
                <a16:creationId xmlns:a16="http://schemas.microsoft.com/office/drawing/2014/main" id="{15F324DC-8FA5-A43B-C8FB-58DE3275BE16}"/>
              </a:ext>
            </a:extLst>
          </p:cNvPr>
          <p:cNvPicPr>
            <a:picLocks noGrp="1" noChangeAspect="1"/>
          </p:cNvPicPr>
          <p:nvPr>
            <p:ph idx="1"/>
          </p:nvPr>
        </p:nvPicPr>
        <p:blipFill>
          <a:blip r:embed="rId2"/>
          <a:stretch>
            <a:fillRect/>
          </a:stretch>
        </p:blipFill>
        <p:spPr>
          <a:xfrm>
            <a:off x="1752600" y="895350"/>
            <a:ext cx="6019800" cy="3698875"/>
          </a:xfrm>
          <a:prstGeom prst="rect">
            <a:avLst/>
          </a:prstGeom>
        </p:spPr>
      </p:pic>
      <p:sp>
        <p:nvSpPr>
          <p:cNvPr id="3" name="Slide Number Placeholder 2">
            <a:extLst>
              <a:ext uri="{FF2B5EF4-FFF2-40B4-BE49-F238E27FC236}">
                <a16:creationId xmlns:a16="http://schemas.microsoft.com/office/drawing/2014/main" id="{46BFE6C0-D42E-FB68-889D-118E7FF559D0}"/>
              </a:ext>
            </a:extLst>
          </p:cNvPr>
          <p:cNvSpPr>
            <a:spLocks noGrp="1"/>
          </p:cNvSpPr>
          <p:nvPr>
            <p:ph type="sldNum" sz="quarter" idx="12"/>
          </p:nvPr>
        </p:nvSpPr>
        <p:spPr>
          <a:xfrm>
            <a:off x="7010400" y="4594225"/>
            <a:ext cx="2133600" cy="273844"/>
          </a:xfrm>
        </p:spPr>
        <p:txBody>
          <a:bodyPr/>
          <a:lstStyle/>
          <a:p>
            <a:fld id="{9CD1D467-2E6E-4DA0-A169-DF27163B33D6}" type="slidenum">
              <a:rPr lang="en-US" smtClean="0"/>
              <a:t>11</a:t>
            </a:fld>
            <a:endParaRPr lang="en-US"/>
          </a:p>
        </p:txBody>
      </p:sp>
    </p:spTree>
    <p:extLst>
      <p:ext uri="{BB962C8B-B14F-4D97-AF65-F5344CB8AC3E}">
        <p14:creationId xmlns:p14="http://schemas.microsoft.com/office/powerpoint/2010/main" val="25371467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solidFill>
                  <a:schemeClr val="bg1"/>
                </a:solidFill>
                <a:latin typeface="Times New Roman" panose="02020603050405020304" pitchFamily="18" charset="0"/>
                <a:cs typeface="Times New Roman" panose="02020603050405020304" pitchFamily="18" charset="0"/>
              </a:rPr>
              <a:t>YOLOv7 Feature extraction</a:t>
            </a:r>
          </a:p>
        </p:txBody>
      </p:sp>
      <p:pic>
        <p:nvPicPr>
          <p:cNvPr id="5" name="Content Placeholder 4">
            <a:extLst>
              <a:ext uri="{FF2B5EF4-FFF2-40B4-BE49-F238E27FC236}">
                <a16:creationId xmlns:a16="http://schemas.microsoft.com/office/drawing/2014/main" id="{9EE94E06-D0A1-23CB-0134-667A5004EF3C}"/>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295400" y="971550"/>
            <a:ext cx="5867400" cy="2057400"/>
          </a:xfrm>
        </p:spPr>
      </p:pic>
      <p:sp>
        <p:nvSpPr>
          <p:cNvPr id="7" name="TextBox 6">
            <a:extLst>
              <a:ext uri="{FF2B5EF4-FFF2-40B4-BE49-F238E27FC236}">
                <a16:creationId xmlns:a16="http://schemas.microsoft.com/office/drawing/2014/main" id="{058D1EEF-043A-39D6-B2D0-0850E192A7CA}"/>
              </a:ext>
            </a:extLst>
          </p:cNvPr>
          <p:cNvSpPr txBox="1"/>
          <p:nvPr/>
        </p:nvSpPr>
        <p:spPr>
          <a:xfrm>
            <a:off x="190499" y="3409950"/>
            <a:ext cx="8610600" cy="1077218"/>
          </a:xfrm>
          <a:prstGeom prst="rect">
            <a:avLst/>
          </a:prstGeom>
          <a:noFill/>
        </p:spPr>
        <p:txBody>
          <a:bodyPr wrap="square">
            <a:spAutoFit/>
          </a:bodyPr>
          <a:lstStyle/>
          <a:p>
            <a:pPr marL="285750" indent="-285750">
              <a:buFont typeface="Arial" panose="020B0604020202020204" pitchFamily="34" charset="0"/>
              <a:buChar char="•"/>
            </a:pPr>
            <a:r>
              <a:rPr lang="en-IN" sz="1600" dirty="0">
                <a:latin typeface="Times New Roman" panose="02020603050405020304" pitchFamily="18" charset="0"/>
                <a:cs typeface="Times New Roman" panose="02020603050405020304" pitchFamily="18" charset="0"/>
              </a:rPr>
              <a:t>Earlier Resnet was used but now dense net is used in order to reduce the vanishing gradient.</a:t>
            </a:r>
          </a:p>
          <a:p>
            <a:pPr marL="285750" indent="-285750">
              <a:buFont typeface="Arial" panose="020B0604020202020204" pitchFamily="34" charset="0"/>
              <a:buChar char="•"/>
            </a:pPr>
            <a:endParaRPr lang="en-IN" sz="16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sz="1600" dirty="0">
                <a:latin typeface="Times New Roman" panose="02020603050405020304" pitchFamily="18" charset="0"/>
                <a:cs typeface="Times New Roman" panose="02020603050405020304" pitchFamily="18" charset="0"/>
              </a:rPr>
              <a:t>ELAN is used in order to increase the parameters and it is made wider for more accuracy. </a:t>
            </a:r>
          </a:p>
          <a:p>
            <a:endParaRPr lang="en-IN" sz="1600" dirty="0">
              <a:latin typeface="Times New Roman" panose="02020603050405020304" pitchFamily="18" charset="0"/>
              <a:cs typeface="Times New Roman" panose="02020603050405020304" pitchFamily="18" charset="0"/>
            </a:endParaRPr>
          </a:p>
        </p:txBody>
      </p:sp>
      <p:sp>
        <p:nvSpPr>
          <p:cNvPr id="3" name="Slide Number Placeholder 2">
            <a:extLst>
              <a:ext uri="{FF2B5EF4-FFF2-40B4-BE49-F238E27FC236}">
                <a16:creationId xmlns:a16="http://schemas.microsoft.com/office/drawing/2014/main" id="{CC5F626A-EC89-817B-8F5D-63C0BAECE4C2}"/>
              </a:ext>
            </a:extLst>
          </p:cNvPr>
          <p:cNvSpPr>
            <a:spLocks noGrp="1"/>
          </p:cNvSpPr>
          <p:nvPr>
            <p:ph type="sldNum" sz="quarter" idx="12"/>
          </p:nvPr>
        </p:nvSpPr>
        <p:spPr>
          <a:xfrm>
            <a:off x="7010400" y="4613374"/>
            <a:ext cx="2133600" cy="273844"/>
          </a:xfrm>
        </p:spPr>
        <p:txBody>
          <a:bodyPr/>
          <a:lstStyle/>
          <a:p>
            <a:fld id="{9CD1D467-2E6E-4DA0-A169-DF27163B33D6}" type="slidenum">
              <a:rPr lang="en-US" smtClean="0"/>
              <a:t>12</a:t>
            </a:fld>
            <a:endParaRPr lang="en-US" dirty="0"/>
          </a:p>
        </p:txBody>
      </p:sp>
    </p:spTree>
    <p:extLst>
      <p:ext uri="{BB962C8B-B14F-4D97-AF65-F5344CB8AC3E}">
        <p14:creationId xmlns:p14="http://schemas.microsoft.com/office/powerpoint/2010/main" val="4197803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solidFill>
                  <a:schemeClr val="bg1"/>
                </a:solidFill>
                <a:latin typeface="Times New Roman" panose="02020603050405020304" pitchFamily="18" charset="0"/>
                <a:cs typeface="Times New Roman" panose="02020603050405020304" pitchFamily="18" charset="0"/>
              </a:rPr>
              <a:t>YOLOv7 Feature extraction</a:t>
            </a:r>
          </a:p>
        </p:txBody>
      </p:sp>
      <p:sp>
        <p:nvSpPr>
          <p:cNvPr id="7" name="TextBox 6">
            <a:extLst>
              <a:ext uri="{FF2B5EF4-FFF2-40B4-BE49-F238E27FC236}">
                <a16:creationId xmlns:a16="http://schemas.microsoft.com/office/drawing/2014/main" id="{058D1EEF-043A-39D6-B2D0-0850E192A7CA}"/>
              </a:ext>
            </a:extLst>
          </p:cNvPr>
          <p:cNvSpPr txBox="1"/>
          <p:nvPr/>
        </p:nvSpPr>
        <p:spPr>
          <a:xfrm>
            <a:off x="260074" y="1123950"/>
            <a:ext cx="8610600" cy="3293209"/>
          </a:xfrm>
          <a:prstGeom prst="rect">
            <a:avLst/>
          </a:prstGeom>
          <a:noFill/>
        </p:spPr>
        <p:txBody>
          <a:bodyPr wrap="square">
            <a:spAutoFit/>
          </a:bodyPr>
          <a:lstStyle/>
          <a:p>
            <a:pPr marL="285750" indent="-285750">
              <a:buFont typeface="Arial" panose="020B0604020202020204" pitchFamily="34" charset="0"/>
              <a:buChar char="•"/>
            </a:pPr>
            <a:r>
              <a:rPr lang="en-IN" sz="1600" dirty="0">
                <a:latin typeface="Times New Roman" panose="02020603050405020304" pitchFamily="18" charset="0"/>
                <a:cs typeface="Times New Roman" panose="02020603050405020304" pitchFamily="18" charset="0"/>
              </a:rPr>
              <a:t>In YOLOv7 Extended ELAN is used using 3 components which are wider and that enables higher computation rate and accuracy. </a:t>
            </a:r>
          </a:p>
          <a:p>
            <a:pPr marL="285750" indent="-285750">
              <a:buFont typeface="Arial" panose="020B0604020202020204" pitchFamily="34" charset="0"/>
              <a:buChar char="•"/>
            </a:pPr>
            <a:endParaRPr lang="en-IN" sz="16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sz="1600" dirty="0">
                <a:latin typeface="Times New Roman" panose="02020603050405020304" pitchFamily="18" charset="0"/>
                <a:cs typeface="Times New Roman" panose="02020603050405020304" pitchFamily="18" charset="0"/>
              </a:rPr>
              <a:t>Model scaling is another unique feature introduced in yolov7 which needs high inference speed and accuracy. 	</a:t>
            </a:r>
          </a:p>
          <a:p>
            <a:pPr marL="285750" indent="-285750">
              <a:buFont typeface="Arial" panose="020B0604020202020204" pitchFamily="34" charset="0"/>
              <a:buChar char="•"/>
            </a:pPr>
            <a:endParaRPr lang="en-IN" sz="16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sz="1600" dirty="0">
                <a:latin typeface="Times New Roman" panose="02020603050405020304" pitchFamily="18" charset="0"/>
                <a:cs typeface="Times New Roman" panose="02020603050405020304" pitchFamily="18" charset="0"/>
              </a:rPr>
              <a:t>It is a concatenation based model in which width and heights are interrelated. </a:t>
            </a:r>
          </a:p>
          <a:p>
            <a:pPr marL="285750" indent="-285750">
              <a:buFont typeface="Arial" panose="020B0604020202020204" pitchFamily="34" charset="0"/>
              <a:buChar char="•"/>
            </a:pPr>
            <a:endParaRPr lang="en-IN" sz="16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sz="1600" dirty="0">
                <a:latin typeface="Times New Roman" panose="02020603050405020304" pitchFamily="18" charset="0"/>
                <a:cs typeface="Times New Roman" panose="02020603050405020304" pitchFamily="18" charset="0"/>
              </a:rPr>
              <a:t>Model optimization was done to increase the speed of the model by the </a:t>
            </a:r>
            <a:r>
              <a:rPr lang="en-IN" sz="1600">
                <a:latin typeface="Times New Roman" panose="02020603050405020304" pitchFamily="18" charset="0"/>
                <a:cs typeface="Times New Roman" panose="02020603050405020304" pitchFamily="18" charset="0"/>
              </a:rPr>
              <a:t>following techniques; </a:t>
            </a:r>
            <a:endParaRPr lang="en-IN" sz="1600" dirty="0">
              <a:latin typeface="Times New Roman" panose="02020603050405020304" pitchFamily="18" charset="0"/>
              <a:cs typeface="Times New Roman" panose="02020603050405020304" pitchFamily="18" charset="0"/>
            </a:endParaRPr>
          </a:p>
          <a:p>
            <a:endParaRPr lang="en-IN" sz="1600" dirty="0">
              <a:latin typeface="Times New Roman" panose="02020603050405020304" pitchFamily="18" charset="0"/>
              <a:cs typeface="Times New Roman" panose="02020603050405020304" pitchFamily="18" charset="0"/>
            </a:endParaRPr>
          </a:p>
          <a:p>
            <a:pPr marL="800100" lvl="1" indent="-342900">
              <a:buAutoNum type="arabicPeriod"/>
            </a:pPr>
            <a:r>
              <a:rPr lang="en-IN" sz="1600" dirty="0">
                <a:latin typeface="Times New Roman" panose="02020603050405020304" pitchFamily="18" charset="0"/>
                <a:cs typeface="Times New Roman" panose="02020603050405020304" pitchFamily="18" charset="0"/>
              </a:rPr>
              <a:t>Model level </a:t>
            </a:r>
          </a:p>
          <a:p>
            <a:pPr lvl="1"/>
            <a:endParaRPr lang="en-IN" sz="1600" dirty="0">
              <a:latin typeface="Times New Roman" panose="02020603050405020304" pitchFamily="18" charset="0"/>
              <a:cs typeface="Times New Roman" panose="02020603050405020304" pitchFamily="18" charset="0"/>
            </a:endParaRPr>
          </a:p>
          <a:p>
            <a:pPr lvl="1"/>
            <a:r>
              <a:rPr lang="en-IN" sz="1600" dirty="0">
                <a:latin typeface="Times New Roman" panose="02020603050405020304" pitchFamily="18" charset="0"/>
                <a:cs typeface="Times New Roman" panose="02020603050405020304" pitchFamily="18" charset="0"/>
              </a:rPr>
              <a:t>2.    Module level</a:t>
            </a:r>
          </a:p>
        </p:txBody>
      </p:sp>
      <p:sp>
        <p:nvSpPr>
          <p:cNvPr id="3" name="Slide Number Placeholder 2">
            <a:extLst>
              <a:ext uri="{FF2B5EF4-FFF2-40B4-BE49-F238E27FC236}">
                <a16:creationId xmlns:a16="http://schemas.microsoft.com/office/drawing/2014/main" id="{99504F99-49B2-D524-BC7C-8395CB45A175}"/>
              </a:ext>
            </a:extLst>
          </p:cNvPr>
          <p:cNvSpPr>
            <a:spLocks noGrp="1"/>
          </p:cNvSpPr>
          <p:nvPr>
            <p:ph type="sldNum" sz="quarter" idx="12"/>
          </p:nvPr>
        </p:nvSpPr>
        <p:spPr>
          <a:xfrm>
            <a:off x="7010400" y="4629150"/>
            <a:ext cx="2133600" cy="273844"/>
          </a:xfrm>
        </p:spPr>
        <p:txBody>
          <a:bodyPr/>
          <a:lstStyle/>
          <a:p>
            <a:fld id="{9CD1D467-2E6E-4DA0-A169-DF27163B33D6}" type="slidenum">
              <a:rPr lang="en-US" smtClean="0"/>
              <a:t>13</a:t>
            </a:fld>
            <a:endParaRPr lang="en-US"/>
          </a:p>
        </p:txBody>
      </p:sp>
    </p:spTree>
    <p:extLst>
      <p:ext uri="{BB962C8B-B14F-4D97-AF65-F5344CB8AC3E}">
        <p14:creationId xmlns:p14="http://schemas.microsoft.com/office/powerpoint/2010/main" val="2130190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388196"/>
            <a:ext cx="8229600" cy="659554"/>
          </a:xfrm>
        </p:spPr>
        <p:txBody>
          <a:bodyPr>
            <a:normAutofit fontScale="90000"/>
          </a:bodyPr>
          <a:lstStyle/>
          <a:p>
            <a:r>
              <a:rPr lang="en-US" dirty="0">
                <a:solidFill>
                  <a:schemeClr val="bg1"/>
                </a:solidFill>
                <a:latin typeface="Times New Roman" panose="02020603050405020304" pitchFamily="18" charset="0"/>
                <a:ea typeface="Calibri" panose="020F0502020204030204" charset="0"/>
                <a:cs typeface="Times New Roman" panose="02020603050405020304" pitchFamily="18" charset="0"/>
              </a:rPr>
              <a:t>Training Model</a:t>
            </a:r>
            <a:br>
              <a:rPr lang="en-US" b="1" dirty="0">
                <a:solidFill>
                  <a:schemeClr val="bg1"/>
                </a:solidFill>
                <a:latin typeface="Calibri" panose="020F0502020204030204" charset="0"/>
                <a:ea typeface="Calibri" panose="020F0502020204030204" charset="0"/>
              </a:rPr>
            </a:br>
            <a:endParaRPr lang="en-US" dirty="0"/>
          </a:p>
        </p:txBody>
      </p:sp>
      <p:sp>
        <p:nvSpPr>
          <p:cNvPr id="3" name="Content Placeholder 2"/>
          <p:cNvSpPr>
            <a:spLocks noGrp="1"/>
          </p:cNvSpPr>
          <p:nvPr>
            <p:ph idx="1"/>
          </p:nvPr>
        </p:nvSpPr>
        <p:spPr/>
        <p:txBody>
          <a:bodyPr>
            <a:normAutofit/>
          </a:bodyPr>
          <a:lstStyle/>
          <a:p>
            <a:pPr marL="0" indent="0">
              <a:buNone/>
            </a:pPr>
            <a:r>
              <a:rPr lang="en-US" sz="1600" b="1" dirty="0">
                <a:latin typeface="Times New Roman" panose="02020603050405020304" pitchFamily="18" charset="0"/>
                <a:cs typeface="Times New Roman" panose="02020603050405020304" pitchFamily="18" charset="0"/>
              </a:rPr>
              <a:t>Collection of Data:</a:t>
            </a:r>
          </a:p>
          <a:p>
            <a:endParaRPr lang="en-US" sz="1600" dirty="0">
              <a:latin typeface="Times New Roman" panose="02020603050405020304" pitchFamily="18" charset="0"/>
              <a:cs typeface="Times New Roman" panose="02020603050405020304" pitchFamily="18" charset="0"/>
            </a:endParaRPr>
          </a:p>
          <a:p>
            <a:pPr marL="285750" indent="-285750"/>
            <a:r>
              <a:rPr lang="en-US" sz="1600" dirty="0">
                <a:latin typeface="Times New Roman" panose="02020603050405020304" pitchFamily="18" charset="0"/>
                <a:cs typeface="Times New Roman" panose="02020603050405020304" pitchFamily="18" charset="0"/>
              </a:rPr>
              <a:t>To create data, animal photographs must first be gathered. We gathered pictures of eight different animal species: dogs, cats, horse, sheep, elephant, bear, cow and bird. We gathered at least 500 pictures of a single animal class to make a training module. So, in total, we gathered about 4000 pictures. For the picture testing, we gathered unique photographs for each class</a:t>
            </a:r>
          </a:p>
          <a:p>
            <a:pPr marL="0" indent="0">
              <a:buNone/>
            </a:pPr>
            <a:endParaRPr lang="en-US" sz="1600" dirty="0"/>
          </a:p>
        </p:txBody>
      </p:sp>
      <p:pic>
        <p:nvPicPr>
          <p:cNvPr id="4" name="Picture 3">
            <a:extLst>
              <a:ext uri="{FF2B5EF4-FFF2-40B4-BE49-F238E27FC236}">
                <a16:creationId xmlns:a16="http://schemas.microsoft.com/office/drawing/2014/main" id="{24077A18-4433-165F-4EB5-08360BE5DA5A}"/>
              </a:ext>
            </a:extLst>
          </p:cNvPr>
          <p:cNvPicPr>
            <a:picLocks noChangeAspect="1"/>
          </p:cNvPicPr>
          <p:nvPr/>
        </p:nvPicPr>
        <p:blipFill>
          <a:blip r:embed="rId2"/>
          <a:stretch>
            <a:fillRect/>
          </a:stretch>
        </p:blipFill>
        <p:spPr>
          <a:xfrm>
            <a:off x="1524000" y="2754462"/>
            <a:ext cx="5651693" cy="1974172"/>
          </a:xfrm>
          <a:prstGeom prst="rect">
            <a:avLst/>
          </a:prstGeom>
        </p:spPr>
      </p:pic>
      <p:sp>
        <p:nvSpPr>
          <p:cNvPr id="5" name="Slide Number Placeholder 4">
            <a:extLst>
              <a:ext uri="{FF2B5EF4-FFF2-40B4-BE49-F238E27FC236}">
                <a16:creationId xmlns:a16="http://schemas.microsoft.com/office/drawing/2014/main" id="{361E3132-185C-CBA2-6FD2-6998342FF618}"/>
              </a:ext>
            </a:extLst>
          </p:cNvPr>
          <p:cNvSpPr>
            <a:spLocks noGrp="1"/>
          </p:cNvSpPr>
          <p:nvPr>
            <p:ph type="sldNum" sz="quarter" idx="12"/>
          </p:nvPr>
        </p:nvSpPr>
        <p:spPr>
          <a:xfrm>
            <a:off x="7010400" y="4618382"/>
            <a:ext cx="2133600" cy="273844"/>
          </a:xfrm>
        </p:spPr>
        <p:txBody>
          <a:bodyPr/>
          <a:lstStyle/>
          <a:p>
            <a:fld id="{9CD1D467-2E6E-4DA0-A169-DF27163B33D6}" type="slidenum">
              <a:rPr lang="en-US" smtClean="0"/>
              <a:t>14</a:t>
            </a:fld>
            <a:endParaRPr lang="en-US"/>
          </a:p>
        </p:txBody>
      </p:sp>
    </p:spTree>
    <p:extLst>
      <p:ext uri="{BB962C8B-B14F-4D97-AF65-F5344CB8AC3E}">
        <p14:creationId xmlns:p14="http://schemas.microsoft.com/office/powerpoint/2010/main" val="40436794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345972"/>
            <a:ext cx="8229600" cy="659554"/>
          </a:xfrm>
        </p:spPr>
        <p:txBody>
          <a:bodyPr>
            <a:normAutofit fontScale="90000"/>
          </a:bodyPr>
          <a:lstStyle/>
          <a:p>
            <a:r>
              <a:rPr lang="en-US" dirty="0">
                <a:solidFill>
                  <a:schemeClr val="bg1"/>
                </a:solidFill>
                <a:latin typeface="Times New Roman" panose="02020603050405020304" pitchFamily="18" charset="0"/>
                <a:ea typeface="Calibri" panose="020F0502020204030204" charset="0"/>
                <a:cs typeface="Times New Roman" panose="02020603050405020304" pitchFamily="18" charset="0"/>
              </a:rPr>
              <a:t>Training Model</a:t>
            </a:r>
            <a:br>
              <a:rPr lang="en-US" b="1" dirty="0">
                <a:solidFill>
                  <a:schemeClr val="bg1"/>
                </a:solidFill>
                <a:latin typeface="Calibri" panose="020F0502020204030204" charset="0"/>
                <a:ea typeface="Calibri" panose="020F0502020204030204" charset="0"/>
              </a:rPr>
            </a:br>
            <a:endParaRPr lang="en-US" dirty="0"/>
          </a:p>
        </p:txBody>
      </p:sp>
      <p:sp>
        <p:nvSpPr>
          <p:cNvPr id="4" name="Content Placeholder 3"/>
          <p:cNvSpPr>
            <a:spLocks noGrp="1"/>
          </p:cNvSpPr>
          <p:nvPr>
            <p:ph idx="1"/>
          </p:nvPr>
        </p:nvSpPr>
        <p:spPr>
          <a:xfrm>
            <a:off x="381000" y="1047751"/>
            <a:ext cx="8229600" cy="1668149"/>
          </a:xfrm>
          <a:prstGeom prst="rect">
            <a:avLst/>
          </a:prstGeom>
        </p:spPr>
        <p:txBody>
          <a:bodyPr wrap="square">
            <a:spAutoFit/>
          </a:bodyPr>
          <a:lstStyle/>
          <a:p>
            <a:pPr marL="0" indent="0">
              <a:buNone/>
            </a:pPr>
            <a:r>
              <a:rPr lang="en-US" sz="1600" b="1" dirty="0">
                <a:latin typeface="Times New Roman" panose="02020603050405020304" pitchFamily="18" charset="0"/>
                <a:cs typeface="Times New Roman" panose="02020603050405020304" pitchFamily="18" charset="0"/>
              </a:rPr>
              <a:t>Image Labeling:</a:t>
            </a:r>
          </a:p>
          <a:p>
            <a:endParaRPr lang="en-US" sz="1600" b="1"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Data must be tagged after collection in order to produce a text document that can be used to develop a training module. The images are first accessed, and if it contains the animal classes we need, it is then picked using a bounding box. The class of animals defined after the animal is enclosed by a box, as seen in the following figure:</a:t>
            </a:r>
            <a:endParaRPr lang="en-US" sz="1600" b="1"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F7FF8186-5C2C-F7C9-90D5-1F28B47BEC73}"/>
              </a:ext>
            </a:extLst>
          </p:cNvPr>
          <p:cNvPicPr>
            <a:picLocks noChangeAspect="1"/>
          </p:cNvPicPr>
          <p:nvPr/>
        </p:nvPicPr>
        <p:blipFill>
          <a:blip r:embed="rId2"/>
          <a:stretch>
            <a:fillRect/>
          </a:stretch>
        </p:blipFill>
        <p:spPr>
          <a:xfrm>
            <a:off x="1295400" y="2800350"/>
            <a:ext cx="6057844" cy="1910133"/>
          </a:xfrm>
          <a:prstGeom prst="rect">
            <a:avLst/>
          </a:prstGeom>
        </p:spPr>
      </p:pic>
      <p:sp>
        <p:nvSpPr>
          <p:cNvPr id="3" name="Slide Number Placeholder 2">
            <a:extLst>
              <a:ext uri="{FF2B5EF4-FFF2-40B4-BE49-F238E27FC236}">
                <a16:creationId xmlns:a16="http://schemas.microsoft.com/office/drawing/2014/main" id="{92108957-B772-6C77-BC4E-0CEB5CC25970}"/>
              </a:ext>
            </a:extLst>
          </p:cNvPr>
          <p:cNvSpPr>
            <a:spLocks noGrp="1"/>
          </p:cNvSpPr>
          <p:nvPr>
            <p:ph type="sldNum" sz="quarter" idx="12"/>
          </p:nvPr>
        </p:nvSpPr>
        <p:spPr>
          <a:xfrm>
            <a:off x="7010400" y="4618381"/>
            <a:ext cx="2133600" cy="273844"/>
          </a:xfrm>
        </p:spPr>
        <p:txBody>
          <a:bodyPr/>
          <a:lstStyle/>
          <a:p>
            <a:fld id="{9CD1D467-2E6E-4DA0-A169-DF27163B33D6}" type="slidenum">
              <a:rPr lang="en-US" smtClean="0"/>
              <a:t>15</a:t>
            </a:fld>
            <a:endParaRPr lang="en-US" dirty="0"/>
          </a:p>
        </p:txBody>
      </p:sp>
    </p:spTree>
    <p:extLst>
      <p:ext uri="{BB962C8B-B14F-4D97-AF65-F5344CB8AC3E}">
        <p14:creationId xmlns:p14="http://schemas.microsoft.com/office/powerpoint/2010/main" val="15085647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solidFill>
                  <a:schemeClr val="bg1"/>
                </a:solidFill>
                <a:latin typeface="Times New Roman" panose="02020603050405020304" pitchFamily="18" charset="0"/>
                <a:ea typeface="Calibri" panose="020F0502020204030204" charset="0"/>
                <a:cs typeface="Times New Roman" panose="02020603050405020304" pitchFamily="18" charset="0"/>
              </a:rPr>
              <a:t>Training Model</a:t>
            </a:r>
            <a:endParaRPr lang="en-US" dirty="0"/>
          </a:p>
        </p:txBody>
      </p:sp>
      <p:sp>
        <p:nvSpPr>
          <p:cNvPr id="3" name="Content Placeholder 2"/>
          <p:cNvSpPr>
            <a:spLocks noGrp="1"/>
          </p:cNvSpPr>
          <p:nvPr>
            <p:ph idx="1"/>
          </p:nvPr>
        </p:nvSpPr>
        <p:spPr/>
        <p:txBody>
          <a:bodyPr/>
          <a:lstStyle/>
          <a:p>
            <a:r>
              <a:rPr lang="en-US" sz="1600" dirty="0">
                <a:latin typeface="Times New Roman" panose="02020603050405020304" pitchFamily="18" charset="0"/>
                <a:cs typeface="Times New Roman" panose="02020603050405020304" pitchFamily="18" charset="0"/>
              </a:rPr>
              <a:t>To label images we used labeling. This tool can detect animal for YOLOv7 and other as well. We can find more than one data in a single image. So, in 4000 images we collected more than 4000 data. In labeling we have to classified animal from class 1 to class 8. So we classified animals as:</a:t>
            </a:r>
          </a:p>
          <a:p>
            <a:endParaRPr lang="en-US" dirty="0"/>
          </a:p>
        </p:txBody>
      </p:sp>
      <p:pic>
        <p:nvPicPr>
          <p:cNvPr id="6" name="table">
            <a:extLst>
              <a:ext uri="{FF2B5EF4-FFF2-40B4-BE49-F238E27FC236}">
                <a16:creationId xmlns:a16="http://schemas.microsoft.com/office/drawing/2014/main" id="{FEB22105-0A60-4163-7E59-0707C17BE71E}"/>
              </a:ext>
            </a:extLst>
          </p:cNvPr>
          <p:cNvPicPr>
            <a:picLocks noChangeAspect="1"/>
          </p:cNvPicPr>
          <p:nvPr/>
        </p:nvPicPr>
        <p:blipFill>
          <a:blip r:embed="rId2"/>
          <a:stretch>
            <a:fillRect/>
          </a:stretch>
        </p:blipFill>
        <p:spPr>
          <a:xfrm>
            <a:off x="469900" y="2039435"/>
            <a:ext cx="8128000" cy="2523848"/>
          </a:xfrm>
          <a:prstGeom prst="rect">
            <a:avLst/>
          </a:prstGeom>
        </p:spPr>
      </p:pic>
      <p:sp>
        <p:nvSpPr>
          <p:cNvPr id="4" name="Slide Number Placeholder 3">
            <a:extLst>
              <a:ext uri="{FF2B5EF4-FFF2-40B4-BE49-F238E27FC236}">
                <a16:creationId xmlns:a16="http://schemas.microsoft.com/office/drawing/2014/main" id="{2F264293-89D4-F2A9-12ED-71293DC5407D}"/>
              </a:ext>
            </a:extLst>
          </p:cNvPr>
          <p:cNvSpPr>
            <a:spLocks noGrp="1"/>
          </p:cNvSpPr>
          <p:nvPr>
            <p:ph type="sldNum" sz="quarter" idx="12"/>
          </p:nvPr>
        </p:nvSpPr>
        <p:spPr>
          <a:xfrm>
            <a:off x="6997700" y="4594623"/>
            <a:ext cx="2133600" cy="273844"/>
          </a:xfrm>
        </p:spPr>
        <p:txBody>
          <a:bodyPr/>
          <a:lstStyle/>
          <a:p>
            <a:fld id="{9CD1D467-2E6E-4DA0-A169-DF27163B33D6}" type="slidenum">
              <a:rPr lang="en-US" smtClean="0"/>
              <a:t>16</a:t>
            </a:fld>
            <a:endParaRPr lang="en-US"/>
          </a:p>
        </p:txBody>
      </p:sp>
    </p:spTree>
    <p:extLst>
      <p:ext uri="{BB962C8B-B14F-4D97-AF65-F5344CB8AC3E}">
        <p14:creationId xmlns:p14="http://schemas.microsoft.com/office/powerpoint/2010/main" val="22349331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solidFill>
                  <a:schemeClr val="bg1"/>
                </a:solidFill>
                <a:latin typeface="Times New Roman" panose="02020603050405020304" pitchFamily="18" charset="0"/>
                <a:ea typeface="Calibri" panose="020F0502020204030204" charset="0"/>
                <a:cs typeface="Times New Roman" panose="02020603050405020304" pitchFamily="18" charset="0"/>
              </a:rPr>
              <a:t>Training Model</a:t>
            </a:r>
            <a:endParaRPr lang="en-US" dirty="0"/>
          </a:p>
        </p:txBody>
      </p:sp>
      <p:sp>
        <p:nvSpPr>
          <p:cNvPr id="3" name="Content Placeholder 2"/>
          <p:cNvSpPr>
            <a:spLocks noGrp="1"/>
          </p:cNvSpPr>
          <p:nvPr>
            <p:ph idx="1"/>
          </p:nvPr>
        </p:nvSpPr>
        <p:spPr/>
        <p:txBody>
          <a:bodyPr>
            <a:normAutofit/>
          </a:bodyPr>
          <a:lstStyle/>
          <a:p>
            <a:pPr marL="285750" indent="-285750"/>
            <a:r>
              <a:rPr lang="en-IN" sz="1600" dirty="0">
                <a:latin typeface="Times New Roman" panose="02020603050405020304" pitchFamily="18" charset="0"/>
                <a:cs typeface="Times New Roman" panose="02020603050405020304" pitchFamily="18" charset="0"/>
              </a:rPr>
              <a:t>Here No. of epochs = 100 .</a:t>
            </a:r>
          </a:p>
          <a:p>
            <a:pPr marL="285750" indent="-285750"/>
            <a:r>
              <a:rPr lang="en-IN" sz="1600" dirty="0">
                <a:latin typeface="Times New Roman" panose="02020603050405020304" pitchFamily="18" charset="0"/>
                <a:cs typeface="Times New Roman" panose="02020603050405020304" pitchFamily="18" charset="0"/>
              </a:rPr>
              <a:t>Training Data : </a:t>
            </a:r>
          </a:p>
          <a:p>
            <a:pPr lvl="1">
              <a:buFont typeface="Arial" panose="020B0604020202020204" pitchFamily="34" charset="0"/>
              <a:buChar char="•"/>
            </a:pPr>
            <a:r>
              <a:rPr lang="en-IN" sz="1600" dirty="0">
                <a:latin typeface="Times New Roman" panose="02020603050405020304" pitchFamily="18" charset="0"/>
                <a:cs typeface="Times New Roman" panose="02020603050405020304" pitchFamily="18" charset="0"/>
              </a:rPr>
              <a:t>Images : 3000</a:t>
            </a:r>
          </a:p>
          <a:p>
            <a:pPr lvl="1">
              <a:buFont typeface="Arial" panose="020B0604020202020204" pitchFamily="34" charset="0"/>
              <a:buChar char="•"/>
            </a:pPr>
            <a:r>
              <a:rPr lang="en-IN" sz="1600" dirty="0">
                <a:latin typeface="Times New Roman" panose="02020603050405020304" pitchFamily="18" charset="0"/>
                <a:cs typeface="Times New Roman" panose="02020603050405020304" pitchFamily="18" charset="0"/>
              </a:rPr>
              <a:t>Labels : 3000</a:t>
            </a:r>
          </a:p>
          <a:p>
            <a:pPr marL="285750" indent="-285750"/>
            <a:r>
              <a:rPr lang="en-IN" sz="1600" dirty="0">
                <a:latin typeface="Times New Roman" panose="02020603050405020304" pitchFamily="18" charset="0"/>
                <a:cs typeface="Times New Roman" panose="02020603050405020304" pitchFamily="18" charset="0"/>
              </a:rPr>
              <a:t>Where, epochs is a hyperparameter that defines the number times that the learning algorithm will work through the entire training dataset and N is number of classes.</a:t>
            </a:r>
          </a:p>
          <a:p>
            <a:pPr marL="285750" indent="-285750"/>
            <a:r>
              <a:rPr lang="en-IN" sz="1600" dirty="0">
                <a:latin typeface="Times New Roman" panose="02020603050405020304" pitchFamily="18" charset="0"/>
                <a:cs typeface="Times New Roman" panose="02020603050405020304" pitchFamily="18" charset="0"/>
              </a:rPr>
              <a:t>As we have to train 8 classes of animals, we have to use 100 epochs. </a:t>
            </a:r>
          </a:p>
          <a:p>
            <a:pPr marL="285750" indent="-285750"/>
            <a:endParaRPr lang="en-IN" dirty="0">
              <a:latin typeface="Times New Roman" panose="02020603050405020304" pitchFamily="18" charset="0"/>
              <a:cs typeface="Times New Roman" panose="02020603050405020304" pitchFamily="18" charset="0"/>
            </a:endParaRPr>
          </a:p>
          <a:p>
            <a:pPr marL="285750" indent="-285750"/>
            <a:endParaRPr lang="en-IN" dirty="0">
              <a:latin typeface="Times New Roman" panose="02020603050405020304" pitchFamily="18" charset="0"/>
              <a:cs typeface="Times New Roman" panose="02020603050405020304" pitchFamily="18" charset="0"/>
            </a:endParaRPr>
          </a:p>
          <a:p>
            <a:endParaRPr lang="en-IN" dirty="0"/>
          </a:p>
          <a:p>
            <a:endParaRPr lang="en-IN" dirty="0"/>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9200" y="3105150"/>
            <a:ext cx="5943600" cy="1680389"/>
          </a:xfrm>
          <a:prstGeom prst="rect">
            <a:avLst/>
          </a:prstGeom>
        </p:spPr>
      </p:pic>
      <p:sp>
        <p:nvSpPr>
          <p:cNvPr id="5" name="Slide Number Placeholder 4">
            <a:extLst>
              <a:ext uri="{FF2B5EF4-FFF2-40B4-BE49-F238E27FC236}">
                <a16:creationId xmlns:a16="http://schemas.microsoft.com/office/drawing/2014/main" id="{AE32E647-55CF-40F7-ACE3-08E38FC21AAF}"/>
              </a:ext>
            </a:extLst>
          </p:cNvPr>
          <p:cNvSpPr>
            <a:spLocks noGrp="1"/>
          </p:cNvSpPr>
          <p:nvPr>
            <p:ph type="sldNum" sz="quarter" idx="12"/>
          </p:nvPr>
        </p:nvSpPr>
        <p:spPr>
          <a:xfrm>
            <a:off x="7010400" y="4621293"/>
            <a:ext cx="2133600" cy="273844"/>
          </a:xfrm>
        </p:spPr>
        <p:txBody>
          <a:bodyPr/>
          <a:lstStyle/>
          <a:p>
            <a:fld id="{9CD1D467-2E6E-4DA0-A169-DF27163B33D6}" type="slidenum">
              <a:rPr lang="en-US" smtClean="0"/>
              <a:t>17</a:t>
            </a:fld>
            <a:endParaRPr lang="en-US" dirty="0"/>
          </a:p>
        </p:txBody>
      </p:sp>
    </p:spTree>
    <p:extLst>
      <p:ext uri="{BB962C8B-B14F-4D97-AF65-F5344CB8AC3E}">
        <p14:creationId xmlns:p14="http://schemas.microsoft.com/office/powerpoint/2010/main" val="20847939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lnSpcReduction="10000"/>
          </a:bodyPr>
          <a:lstStyle/>
          <a:p>
            <a:pPr marL="0" indent="0">
              <a:spcBef>
                <a:spcPts val="580"/>
              </a:spcBef>
              <a:buNone/>
              <a:defRPr/>
            </a:pPr>
            <a:r>
              <a:rPr lang="en-US" sz="1700" dirty="0">
                <a:latin typeface="Times New Roman" panose="02020603050405020304" pitchFamily="18" charset="0"/>
                <a:cs typeface="Times New Roman" pitchFamily="18" charset="0"/>
              </a:rPr>
              <a:t> </a:t>
            </a:r>
            <a:r>
              <a:rPr lang="en-US" sz="1600" b="1" dirty="0">
                <a:latin typeface="Times New Roman" panose="02020603050405020304" pitchFamily="18" charset="0"/>
                <a:cs typeface="Times New Roman" pitchFamily="18" charset="0"/>
              </a:rPr>
              <a:t>SOFTWARE COMPONENTS</a:t>
            </a:r>
          </a:p>
          <a:p>
            <a:pPr marL="176213">
              <a:spcBef>
                <a:spcPts val="580"/>
              </a:spcBef>
              <a:defRPr/>
            </a:pPr>
            <a:endParaRPr lang="en-US" sz="1600" dirty="0">
              <a:latin typeface="Times New Roman" panose="02020603050405020304" pitchFamily="18" charset="0"/>
              <a:cs typeface="Times New Roman" pitchFamily="18" charset="0"/>
            </a:endParaRPr>
          </a:p>
          <a:p>
            <a:pPr marL="461963" indent="-285750">
              <a:spcBef>
                <a:spcPts val="580"/>
              </a:spcBef>
              <a:defRPr/>
            </a:pPr>
            <a:r>
              <a:rPr lang="en-US" sz="1600" dirty="0">
                <a:latin typeface="Times New Roman" panose="02020603050405020304" pitchFamily="18" charset="0"/>
                <a:cs typeface="Times New Roman" pitchFamily="18" charset="0"/>
              </a:rPr>
              <a:t>Python – 3.9</a:t>
            </a:r>
          </a:p>
          <a:p>
            <a:pPr marL="461963" indent="-285750">
              <a:spcBef>
                <a:spcPts val="580"/>
              </a:spcBef>
              <a:defRPr/>
            </a:pPr>
            <a:r>
              <a:rPr lang="en-US" sz="1600" dirty="0">
                <a:latin typeface="Times New Roman" panose="02020603050405020304" pitchFamily="18" charset="0"/>
                <a:cs typeface="Times New Roman" pitchFamily="18" charset="0"/>
              </a:rPr>
              <a:t>Visual studio code </a:t>
            </a:r>
          </a:p>
          <a:p>
            <a:pPr marL="461963" indent="-285750">
              <a:spcBef>
                <a:spcPts val="580"/>
              </a:spcBef>
              <a:defRPr/>
            </a:pPr>
            <a:r>
              <a:rPr lang="en-US" sz="1600" dirty="0">
                <a:latin typeface="Times New Roman" panose="02020603050405020304" pitchFamily="18" charset="0"/>
                <a:cs typeface="Times New Roman" pitchFamily="18" charset="0"/>
              </a:rPr>
              <a:t>OBS studio</a:t>
            </a:r>
          </a:p>
          <a:p>
            <a:pPr marL="461963" indent="-285750">
              <a:spcBef>
                <a:spcPts val="580"/>
              </a:spcBef>
              <a:defRPr/>
            </a:pPr>
            <a:endParaRPr lang="en-US" sz="1600" dirty="0">
              <a:latin typeface="Times New Roman" panose="02020603050405020304" pitchFamily="18" charset="0"/>
              <a:cs typeface="Times New Roman" pitchFamily="18" charset="0"/>
            </a:endParaRPr>
          </a:p>
          <a:p>
            <a:pPr marL="0" indent="0">
              <a:spcBef>
                <a:spcPts val="580"/>
              </a:spcBef>
              <a:buNone/>
              <a:defRPr/>
            </a:pPr>
            <a:r>
              <a:rPr lang="en-US" sz="1600" b="1" dirty="0">
                <a:latin typeface="Times New Roman" panose="02020603050405020304" pitchFamily="18" charset="0"/>
                <a:cs typeface="Times New Roman" pitchFamily="18" charset="0"/>
              </a:rPr>
              <a:t>HARDWARE COMPONENTS</a:t>
            </a:r>
          </a:p>
          <a:p>
            <a:pPr marL="176213">
              <a:spcBef>
                <a:spcPts val="580"/>
              </a:spcBef>
              <a:defRPr/>
            </a:pPr>
            <a:endParaRPr lang="en-US" sz="1600" dirty="0">
              <a:latin typeface="Times New Roman" panose="02020603050405020304" pitchFamily="18" charset="0"/>
              <a:cs typeface="Times New Roman" pitchFamily="18" charset="0"/>
            </a:endParaRPr>
          </a:p>
          <a:p>
            <a:pPr marL="461963" indent="-285750">
              <a:spcBef>
                <a:spcPts val="580"/>
              </a:spcBef>
              <a:defRPr/>
            </a:pPr>
            <a:r>
              <a:rPr lang="en-US" sz="1600" dirty="0">
                <a:latin typeface="Times New Roman" panose="02020603050405020304" pitchFamily="18" charset="0"/>
                <a:cs typeface="Times New Roman" pitchFamily="18" charset="0"/>
              </a:rPr>
              <a:t>Raspberry pi 4 model B </a:t>
            </a:r>
          </a:p>
          <a:p>
            <a:pPr marL="461963" indent="-285750">
              <a:spcBef>
                <a:spcPts val="580"/>
              </a:spcBef>
              <a:defRPr/>
            </a:pPr>
            <a:r>
              <a:rPr lang="en-US" sz="1600" dirty="0">
                <a:latin typeface="Times New Roman" panose="02020603050405020304" pitchFamily="18" charset="0"/>
                <a:cs typeface="Times New Roman" pitchFamily="18" charset="0"/>
              </a:rPr>
              <a:t>Webcam</a:t>
            </a:r>
          </a:p>
          <a:p>
            <a:pPr marL="461963" indent="-285750">
              <a:spcBef>
                <a:spcPts val="580"/>
              </a:spcBef>
              <a:defRPr/>
            </a:pPr>
            <a:r>
              <a:rPr lang="en-US" sz="1600" dirty="0">
                <a:latin typeface="Times New Roman" panose="02020603050405020304" pitchFamily="18" charset="0"/>
                <a:cs typeface="Times New Roman" pitchFamily="18" charset="0"/>
              </a:rPr>
              <a:t>Speakers</a:t>
            </a:r>
          </a:p>
          <a:p>
            <a:endParaRPr lang="en-US" dirty="0"/>
          </a:p>
        </p:txBody>
      </p:sp>
      <p:sp>
        <p:nvSpPr>
          <p:cNvPr id="4" name="Title 3"/>
          <p:cNvSpPr>
            <a:spLocks noGrp="1"/>
          </p:cNvSpPr>
          <p:nvPr>
            <p:ph type="title"/>
          </p:nvPr>
        </p:nvSpPr>
        <p:spPr/>
        <p:txBody>
          <a:bodyPr>
            <a:noAutofit/>
          </a:bodyPr>
          <a:lstStyle/>
          <a:p>
            <a:r>
              <a:rPr lang="en-GB" altLang="en-US" sz="4000"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Hardware and Software requirements</a:t>
            </a:r>
            <a:endParaRPr lang="en-US" sz="4000" dirty="0">
              <a:latin typeface="Times New Roman" panose="02020603050405020304" pitchFamily="18" charset="0"/>
              <a:cs typeface="Times New Roman" panose="02020603050405020304" pitchFamily="18" charset="0"/>
            </a:endParaRPr>
          </a:p>
        </p:txBody>
      </p:sp>
      <p:sp>
        <p:nvSpPr>
          <p:cNvPr id="2" name="Slide Number Placeholder 1">
            <a:extLst>
              <a:ext uri="{FF2B5EF4-FFF2-40B4-BE49-F238E27FC236}">
                <a16:creationId xmlns:a16="http://schemas.microsoft.com/office/drawing/2014/main" id="{C67DE5D4-3D2D-2E50-AA93-B203B59DE828}"/>
              </a:ext>
            </a:extLst>
          </p:cNvPr>
          <p:cNvSpPr>
            <a:spLocks noGrp="1"/>
          </p:cNvSpPr>
          <p:nvPr>
            <p:ph type="sldNum" sz="quarter" idx="12"/>
          </p:nvPr>
        </p:nvSpPr>
        <p:spPr>
          <a:xfrm>
            <a:off x="7010400" y="4614150"/>
            <a:ext cx="2133600" cy="273844"/>
          </a:xfrm>
        </p:spPr>
        <p:txBody>
          <a:bodyPr/>
          <a:lstStyle/>
          <a:p>
            <a:fld id="{9CD1D467-2E6E-4DA0-A169-DF27163B33D6}" type="slidenum">
              <a:rPr lang="en-US" smtClean="0"/>
              <a:t>18</a:t>
            </a:fld>
            <a:endParaRPr lang="en-US"/>
          </a:p>
        </p:txBody>
      </p:sp>
    </p:spTree>
    <p:extLst>
      <p:ext uri="{BB962C8B-B14F-4D97-AF65-F5344CB8AC3E}">
        <p14:creationId xmlns:p14="http://schemas.microsoft.com/office/powerpoint/2010/main" val="5415586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solidFill>
                  <a:schemeClr val="bg1"/>
                </a:solidFill>
                <a:latin typeface="Times New Roman" panose="02020603050405020304" pitchFamily="18" charset="0"/>
                <a:ea typeface="Calibri" panose="020F0502020204030204" charset="0"/>
                <a:cs typeface="Times New Roman" panose="02020603050405020304" pitchFamily="18" charset="0"/>
              </a:rPr>
              <a:t>Raspberry Pi</a:t>
            </a:r>
            <a:endParaRPr lang="en-US"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C254D7DD-A745-CB72-2639-B79A652755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98174" y="1047750"/>
            <a:ext cx="3359425" cy="2133600"/>
          </a:xfrm>
          <a:prstGeom prst="rect">
            <a:avLst/>
          </a:prstGeom>
        </p:spPr>
      </p:pic>
      <p:pic>
        <p:nvPicPr>
          <p:cNvPr id="9" name="Picture 8">
            <a:extLst>
              <a:ext uri="{FF2B5EF4-FFF2-40B4-BE49-F238E27FC236}">
                <a16:creationId xmlns:a16="http://schemas.microsoft.com/office/drawing/2014/main" id="{D0E34E6E-B277-1DF8-628D-5BA0B6BBB0F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53000" y="1047750"/>
            <a:ext cx="3428999" cy="2057400"/>
          </a:xfrm>
          <a:prstGeom prst="rect">
            <a:avLst/>
          </a:prstGeom>
        </p:spPr>
      </p:pic>
      <p:sp>
        <p:nvSpPr>
          <p:cNvPr id="11" name="TextBox 10">
            <a:extLst>
              <a:ext uri="{FF2B5EF4-FFF2-40B4-BE49-F238E27FC236}">
                <a16:creationId xmlns:a16="http://schemas.microsoft.com/office/drawing/2014/main" id="{09E1CB72-E5A8-C092-F780-AFF0E862F6F5}"/>
              </a:ext>
            </a:extLst>
          </p:cNvPr>
          <p:cNvSpPr txBox="1"/>
          <p:nvPr/>
        </p:nvSpPr>
        <p:spPr>
          <a:xfrm>
            <a:off x="533400" y="3562350"/>
            <a:ext cx="7620000" cy="830997"/>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The webcam and video converter is connected to raspberry pi. The Raspberry pi is externally powered and connected to mouse and keyboard for the purpose of accessing the device.</a:t>
            </a:r>
            <a:endParaRPr lang="en-IN" sz="1600" dirty="0">
              <a:latin typeface="Times New Roman" panose="02020603050405020304" pitchFamily="18" charset="0"/>
              <a:cs typeface="Times New Roman" panose="02020603050405020304" pitchFamily="18" charset="0"/>
            </a:endParaRPr>
          </a:p>
        </p:txBody>
      </p:sp>
      <p:sp>
        <p:nvSpPr>
          <p:cNvPr id="3" name="Slide Number Placeholder 2">
            <a:extLst>
              <a:ext uri="{FF2B5EF4-FFF2-40B4-BE49-F238E27FC236}">
                <a16:creationId xmlns:a16="http://schemas.microsoft.com/office/drawing/2014/main" id="{249C6149-A41D-AA5F-4A37-E647FFE1D535}"/>
              </a:ext>
            </a:extLst>
          </p:cNvPr>
          <p:cNvSpPr>
            <a:spLocks noGrp="1"/>
          </p:cNvSpPr>
          <p:nvPr>
            <p:ph type="sldNum" sz="quarter" idx="12"/>
          </p:nvPr>
        </p:nvSpPr>
        <p:spPr>
          <a:xfrm>
            <a:off x="7010400" y="4637425"/>
            <a:ext cx="2133600" cy="273844"/>
          </a:xfrm>
        </p:spPr>
        <p:txBody>
          <a:bodyPr/>
          <a:lstStyle/>
          <a:p>
            <a:fld id="{9CD1D467-2E6E-4DA0-A169-DF27163B33D6}" type="slidenum">
              <a:rPr lang="en-US" smtClean="0"/>
              <a:t>19</a:t>
            </a:fld>
            <a:endParaRPr lang="en-US" dirty="0"/>
          </a:p>
        </p:txBody>
      </p:sp>
    </p:spTree>
    <p:extLst>
      <p:ext uri="{BB962C8B-B14F-4D97-AF65-F5344CB8AC3E}">
        <p14:creationId xmlns:p14="http://schemas.microsoft.com/office/powerpoint/2010/main" val="3813298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solidFill>
                  <a:schemeClr val="bg1"/>
                </a:solidFill>
                <a:latin typeface="Times New Roman" panose="02020603050405020304" pitchFamily="18" charset="0"/>
                <a:cs typeface="Times New Roman" panose="02020603050405020304" pitchFamily="18" charset="0"/>
              </a:rPr>
              <a:t>Introduction</a:t>
            </a:r>
          </a:p>
        </p:txBody>
      </p:sp>
      <p:sp>
        <p:nvSpPr>
          <p:cNvPr id="6" name="Content Placeholder 2">
            <a:extLst>
              <a:ext uri="{FF2B5EF4-FFF2-40B4-BE49-F238E27FC236}">
                <a16:creationId xmlns:a16="http://schemas.microsoft.com/office/drawing/2014/main" id="{4A74AE56-5D46-0081-3ECA-F00CF698C94A}"/>
              </a:ext>
            </a:extLst>
          </p:cNvPr>
          <p:cNvSpPr txBox="1">
            <a:spLocks/>
          </p:cNvSpPr>
          <p:nvPr/>
        </p:nvSpPr>
        <p:spPr>
          <a:xfrm>
            <a:off x="0" y="742950"/>
            <a:ext cx="9144000" cy="42672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600" dirty="0">
                <a:latin typeface="Times New Roman" panose="02020603050405020304" pitchFamily="18" charset="0"/>
                <a:cs typeface="Times New Roman" panose="02020603050405020304" pitchFamily="18" charset="0"/>
              </a:rPr>
              <a:t>Agriculture is one of the most critical sectors for any economy as it contributes significantly to the food supply chain.</a:t>
            </a:r>
          </a:p>
          <a:p>
            <a:endParaRPr lang="en-US" sz="1600" dirty="0">
              <a:latin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cs typeface="Times New Roman" panose="02020603050405020304" pitchFamily="18" charset="0"/>
              </a:rPr>
              <a:t>In this project, we compare the performance of two deep learning models, YOLOv7 and Faster RCNN, for animal intrusion detection in agricultural fields. </a:t>
            </a:r>
          </a:p>
          <a:p>
            <a:endParaRPr lang="en-US" sz="1600" dirty="0">
              <a:latin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cs typeface="Times New Roman" panose="02020603050405020304" pitchFamily="18" charset="0"/>
              </a:rPr>
              <a:t>The You Only Look Once (YOLOv7) model is a state-of-the-art object detection model that has been shown to achieve high accuracy and fast processing speeds. </a:t>
            </a:r>
          </a:p>
          <a:p>
            <a:endParaRPr lang="en-US" sz="1600" dirty="0">
              <a:latin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cs typeface="Times New Roman" panose="02020603050405020304" pitchFamily="18" charset="0"/>
              </a:rPr>
              <a:t>The Faster RCNN model, on the other hand, is a widely used object detection model that has been around for a while and is known for its high accuracy. Our aim is to determine which model is more suitable for the specific requirements of the animal intrusion detection system in agricultural fields.</a:t>
            </a:r>
          </a:p>
          <a:p>
            <a:endParaRPr lang="en-US" sz="1600" dirty="0">
              <a:latin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cs typeface="Times New Roman" panose="02020603050405020304" pitchFamily="18" charset="0"/>
              </a:rPr>
              <a:t>The proposed animal intrusion detection system can help farmers mitigate crop damage and reduce losses by providing real-time alerts indicating the type and location of animals that have entered the field. </a:t>
            </a:r>
          </a:p>
        </p:txBody>
      </p:sp>
      <p:sp>
        <p:nvSpPr>
          <p:cNvPr id="3" name="Slide Number Placeholder 2">
            <a:extLst>
              <a:ext uri="{FF2B5EF4-FFF2-40B4-BE49-F238E27FC236}">
                <a16:creationId xmlns:a16="http://schemas.microsoft.com/office/drawing/2014/main" id="{4C23237E-0DA2-E3B8-B716-B8F6DE076AD9}"/>
              </a:ext>
            </a:extLst>
          </p:cNvPr>
          <p:cNvSpPr>
            <a:spLocks noGrp="1"/>
          </p:cNvSpPr>
          <p:nvPr>
            <p:ph type="sldNum" sz="quarter" idx="12"/>
          </p:nvPr>
        </p:nvSpPr>
        <p:spPr>
          <a:xfrm>
            <a:off x="7010400" y="4629150"/>
            <a:ext cx="2133600" cy="273844"/>
          </a:xfrm>
        </p:spPr>
        <p:txBody>
          <a:bodyPr/>
          <a:lstStyle/>
          <a:p>
            <a:fld id="{9CD1D467-2E6E-4DA0-A169-DF27163B33D6}" type="slidenum">
              <a:rPr lang="en-US" smtClean="0"/>
              <a:t>2</a:t>
            </a:fld>
            <a:endParaRPr 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solidFill>
                  <a:schemeClr val="bg1"/>
                </a:solidFill>
                <a:latin typeface="Times New Roman" panose="02020603050405020304" pitchFamily="18" charset="0"/>
                <a:cs typeface="Times New Roman" panose="02020603050405020304" pitchFamily="18" charset="0"/>
              </a:rPr>
              <a:t>Block Diagram</a:t>
            </a:r>
          </a:p>
        </p:txBody>
      </p:sp>
      <p:sp>
        <p:nvSpPr>
          <p:cNvPr id="3" name="Rectangle 2">
            <a:extLst>
              <a:ext uri="{FF2B5EF4-FFF2-40B4-BE49-F238E27FC236}">
                <a16:creationId xmlns:a16="http://schemas.microsoft.com/office/drawing/2014/main" id="{2C3731A4-4002-C149-1460-078ACB8D7B82}"/>
              </a:ext>
            </a:extLst>
          </p:cNvPr>
          <p:cNvSpPr/>
          <p:nvPr/>
        </p:nvSpPr>
        <p:spPr>
          <a:xfrm>
            <a:off x="419501" y="2268855"/>
            <a:ext cx="1905000" cy="8382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Camera</a:t>
            </a:r>
            <a:endParaRPr lang="en-IN" dirty="0"/>
          </a:p>
        </p:txBody>
      </p:sp>
      <p:cxnSp>
        <p:nvCxnSpPr>
          <p:cNvPr id="5" name="Straight Arrow Connector 4">
            <a:extLst>
              <a:ext uri="{FF2B5EF4-FFF2-40B4-BE49-F238E27FC236}">
                <a16:creationId xmlns:a16="http://schemas.microsoft.com/office/drawing/2014/main" id="{2BCD9529-C11D-57E6-A328-A789F3373D94}"/>
              </a:ext>
            </a:extLst>
          </p:cNvPr>
          <p:cNvCxnSpPr>
            <a:cxnSpLocks/>
            <a:stCxn id="3" idx="3"/>
            <a:endCxn id="8" idx="1"/>
          </p:cNvCxnSpPr>
          <p:nvPr/>
        </p:nvCxnSpPr>
        <p:spPr>
          <a:xfrm>
            <a:off x="2324501" y="2687955"/>
            <a:ext cx="87589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8" name="Rectangle 7">
            <a:extLst>
              <a:ext uri="{FF2B5EF4-FFF2-40B4-BE49-F238E27FC236}">
                <a16:creationId xmlns:a16="http://schemas.microsoft.com/office/drawing/2014/main" id="{DE9C796A-8A0A-49B4-BD71-FFDA2480EAE2}"/>
              </a:ext>
            </a:extLst>
          </p:cNvPr>
          <p:cNvSpPr/>
          <p:nvPr/>
        </p:nvSpPr>
        <p:spPr>
          <a:xfrm>
            <a:off x="3200400" y="975360"/>
            <a:ext cx="2438400" cy="342519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10" name="Rectangle 9">
            <a:extLst>
              <a:ext uri="{FF2B5EF4-FFF2-40B4-BE49-F238E27FC236}">
                <a16:creationId xmlns:a16="http://schemas.microsoft.com/office/drawing/2014/main" id="{4CB259F3-D2AE-9543-940A-19130B051574}"/>
              </a:ext>
            </a:extLst>
          </p:cNvPr>
          <p:cNvSpPr/>
          <p:nvPr/>
        </p:nvSpPr>
        <p:spPr>
          <a:xfrm>
            <a:off x="3322320" y="1352550"/>
            <a:ext cx="2194560" cy="65574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Raspberry Pi</a:t>
            </a:r>
            <a:endParaRPr lang="en-IN" dirty="0"/>
          </a:p>
        </p:txBody>
      </p:sp>
      <p:sp>
        <p:nvSpPr>
          <p:cNvPr id="12" name="Rectangle 11">
            <a:extLst>
              <a:ext uri="{FF2B5EF4-FFF2-40B4-BE49-F238E27FC236}">
                <a16:creationId xmlns:a16="http://schemas.microsoft.com/office/drawing/2014/main" id="{E259E590-EE03-F351-4FE0-77EB502045A9}"/>
              </a:ext>
            </a:extLst>
          </p:cNvPr>
          <p:cNvSpPr/>
          <p:nvPr/>
        </p:nvSpPr>
        <p:spPr>
          <a:xfrm>
            <a:off x="3345579" y="2952750"/>
            <a:ext cx="2194561" cy="65574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Image Processing</a:t>
            </a:r>
            <a:endParaRPr lang="en-IN" dirty="0"/>
          </a:p>
        </p:txBody>
      </p:sp>
      <p:cxnSp>
        <p:nvCxnSpPr>
          <p:cNvPr id="15" name="Straight Arrow Connector 14">
            <a:extLst>
              <a:ext uri="{FF2B5EF4-FFF2-40B4-BE49-F238E27FC236}">
                <a16:creationId xmlns:a16="http://schemas.microsoft.com/office/drawing/2014/main" id="{37C4B8C7-4F53-38A5-CC77-876A159D0CAE}"/>
              </a:ext>
            </a:extLst>
          </p:cNvPr>
          <p:cNvCxnSpPr>
            <a:cxnSpLocks/>
            <a:stCxn id="8" idx="3"/>
          </p:cNvCxnSpPr>
          <p:nvPr/>
        </p:nvCxnSpPr>
        <p:spPr>
          <a:xfrm>
            <a:off x="5638800" y="2687955"/>
            <a:ext cx="76200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C55AE452-D583-A205-34B1-38A9CDA51063}"/>
              </a:ext>
            </a:extLst>
          </p:cNvPr>
          <p:cNvCxnSpPr>
            <a:cxnSpLocks/>
            <a:endCxn id="21" idx="1"/>
          </p:cNvCxnSpPr>
          <p:nvPr/>
        </p:nvCxnSpPr>
        <p:spPr>
          <a:xfrm flipV="1">
            <a:off x="6400800" y="1820879"/>
            <a:ext cx="989798"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6618E6D6-86A5-15D2-31B9-87F1FAD3F266}"/>
              </a:ext>
            </a:extLst>
          </p:cNvPr>
          <p:cNvCxnSpPr>
            <a:cxnSpLocks/>
            <a:endCxn id="22" idx="1"/>
          </p:cNvCxnSpPr>
          <p:nvPr/>
        </p:nvCxnSpPr>
        <p:spPr>
          <a:xfrm>
            <a:off x="6400800" y="3708745"/>
            <a:ext cx="98979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1" name="Rectangle 20">
            <a:extLst>
              <a:ext uri="{FF2B5EF4-FFF2-40B4-BE49-F238E27FC236}">
                <a16:creationId xmlns:a16="http://schemas.microsoft.com/office/drawing/2014/main" id="{4B1DC97F-6D6E-15BE-2D09-E528F6F0BA14}"/>
              </a:ext>
            </a:extLst>
          </p:cNvPr>
          <p:cNvSpPr/>
          <p:nvPr/>
        </p:nvSpPr>
        <p:spPr>
          <a:xfrm>
            <a:off x="7390598" y="1401779"/>
            <a:ext cx="1296202" cy="8382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Repellent sound</a:t>
            </a:r>
            <a:endParaRPr lang="en-IN" dirty="0"/>
          </a:p>
        </p:txBody>
      </p:sp>
      <p:sp>
        <p:nvSpPr>
          <p:cNvPr id="22" name="Rectangle 21">
            <a:extLst>
              <a:ext uri="{FF2B5EF4-FFF2-40B4-BE49-F238E27FC236}">
                <a16:creationId xmlns:a16="http://schemas.microsoft.com/office/drawing/2014/main" id="{C68DE6E6-996D-7336-4F0A-626C3A6B4904}"/>
              </a:ext>
            </a:extLst>
          </p:cNvPr>
          <p:cNvSpPr/>
          <p:nvPr/>
        </p:nvSpPr>
        <p:spPr>
          <a:xfrm>
            <a:off x="7390598" y="3289645"/>
            <a:ext cx="1296202" cy="8382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SMS notification</a:t>
            </a:r>
            <a:endParaRPr lang="en-IN" dirty="0"/>
          </a:p>
        </p:txBody>
      </p:sp>
      <p:cxnSp>
        <p:nvCxnSpPr>
          <p:cNvPr id="28" name="Straight Connector 27">
            <a:extLst>
              <a:ext uri="{FF2B5EF4-FFF2-40B4-BE49-F238E27FC236}">
                <a16:creationId xmlns:a16="http://schemas.microsoft.com/office/drawing/2014/main" id="{D2803652-B7DA-0BF9-FA1B-EB5C6101DA62}"/>
              </a:ext>
            </a:extLst>
          </p:cNvPr>
          <p:cNvCxnSpPr>
            <a:cxnSpLocks/>
          </p:cNvCxnSpPr>
          <p:nvPr/>
        </p:nvCxnSpPr>
        <p:spPr>
          <a:xfrm>
            <a:off x="6400800" y="1820879"/>
            <a:ext cx="0" cy="1887865"/>
          </a:xfrm>
          <a:prstGeom prst="line">
            <a:avLst/>
          </a:prstGeom>
        </p:spPr>
        <p:style>
          <a:lnRef idx="1">
            <a:schemeClr val="dk1"/>
          </a:lnRef>
          <a:fillRef idx="0">
            <a:schemeClr val="dk1"/>
          </a:fillRef>
          <a:effectRef idx="0">
            <a:schemeClr val="dk1"/>
          </a:effectRef>
          <a:fontRef idx="minor">
            <a:schemeClr val="tx1"/>
          </a:fontRef>
        </p:style>
      </p:cxnSp>
      <p:sp>
        <p:nvSpPr>
          <p:cNvPr id="36" name="Arrow: Up-Down 35">
            <a:extLst>
              <a:ext uri="{FF2B5EF4-FFF2-40B4-BE49-F238E27FC236}">
                <a16:creationId xmlns:a16="http://schemas.microsoft.com/office/drawing/2014/main" id="{C1A7CA85-D18A-04EC-725D-6AD5795E08C3}"/>
              </a:ext>
            </a:extLst>
          </p:cNvPr>
          <p:cNvSpPr/>
          <p:nvPr/>
        </p:nvSpPr>
        <p:spPr>
          <a:xfrm>
            <a:off x="4343400" y="2008292"/>
            <a:ext cx="228600" cy="944458"/>
          </a:xfrm>
          <a:prstGeom prst="upDown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4" name="Slide Number Placeholder 3">
            <a:extLst>
              <a:ext uri="{FF2B5EF4-FFF2-40B4-BE49-F238E27FC236}">
                <a16:creationId xmlns:a16="http://schemas.microsoft.com/office/drawing/2014/main" id="{5DF2CB03-22C9-0301-3C62-44C1B68B5B55}"/>
              </a:ext>
            </a:extLst>
          </p:cNvPr>
          <p:cNvSpPr>
            <a:spLocks noGrp="1"/>
          </p:cNvSpPr>
          <p:nvPr>
            <p:ph type="sldNum" sz="quarter" idx="12"/>
          </p:nvPr>
        </p:nvSpPr>
        <p:spPr>
          <a:xfrm>
            <a:off x="7010400" y="4629150"/>
            <a:ext cx="2133600" cy="273844"/>
          </a:xfrm>
        </p:spPr>
        <p:txBody>
          <a:bodyPr/>
          <a:lstStyle/>
          <a:p>
            <a:fld id="{9CD1D467-2E6E-4DA0-A169-DF27163B33D6}" type="slidenum">
              <a:rPr lang="en-US" smtClean="0"/>
              <a:t>20</a:t>
            </a:fld>
            <a:endParaRPr lang="en-US" dirty="0"/>
          </a:p>
        </p:txBody>
      </p:sp>
    </p:spTree>
    <p:extLst>
      <p:ext uri="{BB962C8B-B14F-4D97-AF65-F5344CB8AC3E}">
        <p14:creationId xmlns:p14="http://schemas.microsoft.com/office/powerpoint/2010/main" val="5764631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58994"/>
            <a:ext cx="8229600" cy="659554"/>
          </a:xfrm>
        </p:spPr>
        <p:txBody>
          <a:bodyPr>
            <a:normAutofit fontScale="90000"/>
          </a:bodyPr>
          <a:lstStyle/>
          <a:p>
            <a:r>
              <a:rPr lang="en-GB" altLang="en-US" dirty="0">
                <a:solidFill>
                  <a:schemeClr val="bg1"/>
                </a:solidFill>
                <a:latin typeface="Times New Roman" panose="02020603050405020304" pitchFamily="18" charset="0"/>
                <a:ea typeface="SimSun" panose="02010600030101010101" pitchFamily="2" charset="-122"/>
                <a:cs typeface="Times New Roman" panose="02020603050405020304" pitchFamily="18" charset="0"/>
                <a:sym typeface="Calibri" panose="020F0502020204030204" charset="0"/>
              </a:rPr>
              <a:t>YOLOv</a:t>
            </a:r>
            <a:r>
              <a:rPr lang="en-GB" altLang="en-US"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7 </a:t>
            </a:r>
            <a:r>
              <a:rPr lang="en-GB" altLang="en-US" dirty="0">
                <a:solidFill>
                  <a:schemeClr val="bg1"/>
                </a:solidFill>
                <a:latin typeface="Times New Roman" panose="02020603050405020304" pitchFamily="18" charset="0"/>
                <a:ea typeface="SimSun" panose="02010600030101010101" pitchFamily="2" charset="-122"/>
                <a:cs typeface="Times New Roman" panose="02020603050405020304" pitchFamily="18" charset="0"/>
                <a:sym typeface="Calibri" panose="020F0502020204030204" charset="0"/>
              </a:rPr>
              <a:t>Result</a:t>
            </a:r>
            <a:endParaRPr lang="en-US"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D4D58B03-B4ED-40AE-F3FA-787250D7B225}"/>
              </a:ext>
            </a:extLst>
          </p:cNvPr>
          <p:cNvPicPr>
            <a:picLocks noChangeAspect="1"/>
          </p:cNvPicPr>
          <p:nvPr/>
        </p:nvPicPr>
        <p:blipFill>
          <a:blip r:embed="rId2"/>
          <a:stretch>
            <a:fillRect/>
          </a:stretch>
        </p:blipFill>
        <p:spPr>
          <a:xfrm>
            <a:off x="3811425" y="1234610"/>
            <a:ext cx="1589998" cy="1462664"/>
          </a:xfrm>
          <a:prstGeom prst="rect">
            <a:avLst/>
          </a:prstGeom>
        </p:spPr>
      </p:pic>
      <p:pic>
        <p:nvPicPr>
          <p:cNvPr id="5" name="Picture 4">
            <a:extLst>
              <a:ext uri="{FF2B5EF4-FFF2-40B4-BE49-F238E27FC236}">
                <a16:creationId xmlns:a16="http://schemas.microsoft.com/office/drawing/2014/main" id="{5B33DEF7-B7C2-19E3-4A57-7E70FDCFBA47}"/>
              </a:ext>
            </a:extLst>
          </p:cNvPr>
          <p:cNvPicPr>
            <a:picLocks noChangeAspect="1"/>
          </p:cNvPicPr>
          <p:nvPr/>
        </p:nvPicPr>
        <p:blipFill>
          <a:blip r:embed="rId3"/>
          <a:stretch>
            <a:fillRect/>
          </a:stretch>
        </p:blipFill>
        <p:spPr>
          <a:xfrm>
            <a:off x="6222949" y="1221757"/>
            <a:ext cx="1520729" cy="1462665"/>
          </a:xfrm>
          <a:prstGeom prst="rect">
            <a:avLst/>
          </a:prstGeom>
        </p:spPr>
      </p:pic>
      <p:pic>
        <p:nvPicPr>
          <p:cNvPr id="6" name="Picture 5">
            <a:extLst>
              <a:ext uri="{FF2B5EF4-FFF2-40B4-BE49-F238E27FC236}">
                <a16:creationId xmlns:a16="http://schemas.microsoft.com/office/drawing/2014/main" id="{647E30D1-89A6-2E48-6EBE-8169BF7A0413}"/>
              </a:ext>
            </a:extLst>
          </p:cNvPr>
          <p:cNvPicPr>
            <a:picLocks noChangeAspect="1"/>
          </p:cNvPicPr>
          <p:nvPr/>
        </p:nvPicPr>
        <p:blipFill>
          <a:blip r:embed="rId4"/>
          <a:stretch>
            <a:fillRect/>
          </a:stretch>
        </p:blipFill>
        <p:spPr>
          <a:xfrm>
            <a:off x="1581580" y="3030850"/>
            <a:ext cx="1483222" cy="1339068"/>
          </a:xfrm>
          <a:prstGeom prst="rect">
            <a:avLst/>
          </a:prstGeom>
        </p:spPr>
      </p:pic>
      <p:pic>
        <p:nvPicPr>
          <p:cNvPr id="7" name="Picture 6">
            <a:extLst>
              <a:ext uri="{FF2B5EF4-FFF2-40B4-BE49-F238E27FC236}">
                <a16:creationId xmlns:a16="http://schemas.microsoft.com/office/drawing/2014/main" id="{EE0C62EB-D162-E80B-5A02-7C900FD0569D}"/>
              </a:ext>
            </a:extLst>
          </p:cNvPr>
          <p:cNvPicPr>
            <a:picLocks noChangeAspect="1"/>
          </p:cNvPicPr>
          <p:nvPr/>
        </p:nvPicPr>
        <p:blipFill>
          <a:blip r:embed="rId5"/>
          <a:stretch>
            <a:fillRect/>
          </a:stretch>
        </p:blipFill>
        <p:spPr>
          <a:xfrm>
            <a:off x="3835357" y="3030850"/>
            <a:ext cx="1589998" cy="1339068"/>
          </a:xfrm>
          <a:prstGeom prst="rect">
            <a:avLst/>
          </a:prstGeom>
        </p:spPr>
      </p:pic>
      <p:pic>
        <p:nvPicPr>
          <p:cNvPr id="8" name="Picture 7">
            <a:extLst>
              <a:ext uri="{FF2B5EF4-FFF2-40B4-BE49-F238E27FC236}">
                <a16:creationId xmlns:a16="http://schemas.microsoft.com/office/drawing/2014/main" id="{2509EBC3-C881-FC41-0733-C0616E70437B}"/>
              </a:ext>
            </a:extLst>
          </p:cNvPr>
          <p:cNvPicPr>
            <a:picLocks noChangeAspect="1"/>
          </p:cNvPicPr>
          <p:nvPr/>
        </p:nvPicPr>
        <p:blipFill>
          <a:blip r:embed="rId6"/>
          <a:stretch>
            <a:fillRect/>
          </a:stretch>
        </p:blipFill>
        <p:spPr>
          <a:xfrm>
            <a:off x="1581580" y="1234610"/>
            <a:ext cx="1483222" cy="1449812"/>
          </a:xfrm>
          <a:prstGeom prst="rect">
            <a:avLst/>
          </a:prstGeom>
        </p:spPr>
      </p:pic>
      <p:sp>
        <p:nvSpPr>
          <p:cNvPr id="9" name="TextBox 8">
            <a:extLst>
              <a:ext uri="{FF2B5EF4-FFF2-40B4-BE49-F238E27FC236}">
                <a16:creationId xmlns:a16="http://schemas.microsoft.com/office/drawing/2014/main" id="{1C846D3E-3DE2-CAB2-3DF2-3670FD441FAB}"/>
              </a:ext>
            </a:extLst>
          </p:cNvPr>
          <p:cNvSpPr txBox="1"/>
          <p:nvPr/>
        </p:nvSpPr>
        <p:spPr>
          <a:xfrm>
            <a:off x="2093137" y="822652"/>
            <a:ext cx="764051" cy="369332"/>
          </a:xfrm>
          <a:prstGeom prst="rect">
            <a:avLst/>
          </a:prstGeom>
          <a:noFill/>
        </p:spPr>
        <p:txBody>
          <a:bodyPr wrap="square" rtlCol="0">
            <a:spAutoFit/>
          </a:bodyPr>
          <a:lstStyle/>
          <a:p>
            <a:r>
              <a:rPr lang="en-IN" dirty="0"/>
              <a:t>90%</a:t>
            </a:r>
          </a:p>
        </p:txBody>
      </p:sp>
      <p:sp>
        <p:nvSpPr>
          <p:cNvPr id="10" name="TextBox 9">
            <a:extLst>
              <a:ext uri="{FF2B5EF4-FFF2-40B4-BE49-F238E27FC236}">
                <a16:creationId xmlns:a16="http://schemas.microsoft.com/office/drawing/2014/main" id="{AE56DA4B-9DCD-E058-B9EB-CEB2F1EB456A}"/>
              </a:ext>
            </a:extLst>
          </p:cNvPr>
          <p:cNvSpPr txBox="1"/>
          <p:nvPr/>
        </p:nvSpPr>
        <p:spPr>
          <a:xfrm>
            <a:off x="4362504" y="857294"/>
            <a:ext cx="818440" cy="369332"/>
          </a:xfrm>
          <a:prstGeom prst="rect">
            <a:avLst/>
          </a:prstGeom>
          <a:noFill/>
        </p:spPr>
        <p:txBody>
          <a:bodyPr wrap="square" rtlCol="0">
            <a:spAutoFit/>
          </a:bodyPr>
          <a:lstStyle/>
          <a:p>
            <a:r>
              <a:rPr lang="en-IN" dirty="0"/>
              <a:t>94%</a:t>
            </a:r>
          </a:p>
        </p:txBody>
      </p:sp>
      <p:sp>
        <p:nvSpPr>
          <p:cNvPr id="11" name="TextBox 10">
            <a:extLst>
              <a:ext uri="{FF2B5EF4-FFF2-40B4-BE49-F238E27FC236}">
                <a16:creationId xmlns:a16="http://schemas.microsoft.com/office/drawing/2014/main" id="{24EB68DC-39E5-A245-C922-6B13F91F05FD}"/>
              </a:ext>
            </a:extLst>
          </p:cNvPr>
          <p:cNvSpPr txBox="1"/>
          <p:nvPr/>
        </p:nvSpPr>
        <p:spPr>
          <a:xfrm>
            <a:off x="6723057" y="910986"/>
            <a:ext cx="818440" cy="369332"/>
          </a:xfrm>
          <a:prstGeom prst="rect">
            <a:avLst/>
          </a:prstGeom>
          <a:noFill/>
        </p:spPr>
        <p:txBody>
          <a:bodyPr wrap="square" rtlCol="0">
            <a:spAutoFit/>
          </a:bodyPr>
          <a:lstStyle/>
          <a:p>
            <a:r>
              <a:rPr lang="en-IN" dirty="0"/>
              <a:t>96%</a:t>
            </a:r>
          </a:p>
        </p:txBody>
      </p:sp>
      <p:sp>
        <p:nvSpPr>
          <p:cNvPr id="12" name="TextBox 11">
            <a:extLst>
              <a:ext uri="{FF2B5EF4-FFF2-40B4-BE49-F238E27FC236}">
                <a16:creationId xmlns:a16="http://schemas.microsoft.com/office/drawing/2014/main" id="{1A16B267-FEEB-9FD2-9E4F-8BD5111F6EBD}"/>
              </a:ext>
            </a:extLst>
          </p:cNvPr>
          <p:cNvSpPr txBox="1"/>
          <p:nvPr/>
        </p:nvSpPr>
        <p:spPr>
          <a:xfrm>
            <a:off x="1677225" y="4369918"/>
            <a:ext cx="1387577" cy="369332"/>
          </a:xfrm>
          <a:prstGeom prst="rect">
            <a:avLst/>
          </a:prstGeom>
          <a:noFill/>
        </p:spPr>
        <p:txBody>
          <a:bodyPr wrap="square" rtlCol="0">
            <a:spAutoFit/>
          </a:bodyPr>
          <a:lstStyle/>
          <a:p>
            <a:r>
              <a:rPr lang="en-IN" dirty="0"/>
              <a:t>97%</a:t>
            </a:r>
          </a:p>
        </p:txBody>
      </p:sp>
      <p:sp>
        <p:nvSpPr>
          <p:cNvPr id="13" name="TextBox 12">
            <a:extLst>
              <a:ext uri="{FF2B5EF4-FFF2-40B4-BE49-F238E27FC236}">
                <a16:creationId xmlns:a16="http://schemas.microsoft.com/office/drawing/2014/main" id="{ED4FEA3E-E00F-A771-AF36-E9D48E2A7741}"/>
              </a:ext>
            </a:extLst>
          </p:cNvPr>
          <p:cNvSpPr txBox="1"/>
          <p:nvPr/>
        </p:nvSpPr>
        <p:spPr>
          <a:xfrm>
            <a:off x="3819045" y="4369918"/>
            <a:ext cx="1387577" cy="369332"/>
          </a:xfrm>
          <a:prstGeom prst="rect">
            <a:avLst/>
          </a:prstGeom>
          <a:noFill/>
        </p:spPr>
        <p:txBody>
          <a:bodyPr wrap="square" rtlCol="0">
            <a:spAutoFit/>
          </a:bodyPr>
          <a:lstStyle/>
          <a:p>
            <a:r>
              <a:rPr lang="en-IN" dirty="0"/>
              <a:t>95%</a:t>
            </a:r>
          </a:p>
        </p:txBody>
      </p:sp>
      <p:sp>
        <p:nvSpPr>
          <p:cNvPr id="3" name="Slide Number Placeholder 2">
            <a:extLst>
              <a:ext uri="{FF2B5EF4-FFF2-40B4-BE49-F238E27FC236}">
                <a16:creationId xmlns:a16="http://schemas.microsoft.com/office/drawing/2014/main" id="{B8B83F9E-EFCB-2C4C-7BDE-5669026147B4}"/>
              </a:ext>
            </a:extLst>
          </p:cNvPr>
          <p:cNvSpPr>
            <a:spLocks noGrp="1"/>
          </p:cNvSpPr>
          <p:nvPr>
            <p:ph type="sldNum" sz="quarter" idx="12"/>
          </p:nvPr>
        </p:nvSpPr>
        <p:spPr>
          <a:xfrm>
            <a:off x="7018020" y="4602328"/>
            <a:ext cx="2133600" cy="273844"/>
          </a:xfrm>
        </p:spPr>
        <p:txBody>
          <a:bodyPr/>
          <a:lstStyle/>
          <a:p>
            <a:fld id="{9CD1D467-2E6E-4DA0-A169-DF27163B33D6}" type="slidenum">
              <a:rPr lang="en-US" smtClean="0"/>
              <a:t>21</a:t>
            </a:fld>
            <a:endParaRPr lang="en-US" dirty="0"/>
          </a:p>
        </p:txBody>
      </p:sp>
    </p:spTree>
    <p:extLst>
      <p:ext uri="{BB962C8B-B14F-4D97-AF65-F5344CB8AC3E}">
        <p14:creationId xmlns:p14="http://schemas.microsoft.com/office/powerpoint/2010/main" val="4688045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altLang="en-US" dirty="0">
                <a:solidFill>
                  <a:schemeClr val="bg1"/>
                </a:solidFill>
                <a:latin typeface="Times New Roman" panose="02020603050405020304" pitchFamily="18" charset="0"/>
                <a:ea typeface="SimSun" panose="02010600030101010101" pitchFamily="2" charset="-122"/>
                <a:cs typeface="Times New Roman" panose="02020603050405020304" pitchFamily="18" charset="0"/>
                <a:sym typeface="Calibri" panose="020F0502020204030204" charset="0"/>
              </a:rPr>
              <a:t>Result</a:t>
            </a:r>
            <a:endParaRPr lang="en-US" dirty="0">
              <a:latin typeface="Times New Roman" panose="02020603050405020304" pitchFamily="18" charset="0"/>
              <a:cs typeface="Times New Roman" panose="02020603050405020304" pitchFamily="18" charset="0"/>
            </a:endParaRPr>
          </a:p>
        </p:txBody>
      </p:sp>
      <p:pic>
        <p:nvPicPr>
          <p:cNvPr id="4" name="Content Placeholder 3">
            <a:extLst>
              <a:ext uri="{FF2B5EF4-FFF2-40B4-BE49-F238E27FC236}">
                <a16:creationId xmlns:a16="http://schemas.microsoft.com/office/drawing/2014/main" id="{FBE8B857-BEC9-E011-3BBC-70E1BF9E2023}"/>
              </a:ext>
            </a:extLst>
          </p:cNvPr>
          <p:cNvPicPr>
            <a:picLocks noGrp="1" noChangeAspect="1"/>
          </p:cNvPicPr>
          <p:nvPr>
            <p:ph idx="1"/>
          </p:nvPr>
        </p:nvPicPr>
        <p:blipFill>
          <a:blip r:embed="rId2"/>
          <a:stretch>
            <a:fillRect/>
          </a:stretch>
        </p:blipFill>
        <p:spPr>
          <a:xfrm>
            <a:off x="335045" y="1352550"/>
            <a:ext cx="8504155" cy="3339524"/>
          </a:xfrm>
          <a:prstGeom prst="rect">
            <a:avLst/>
          </a:prstGeom>
        </p:spPr>
      </p:pic>
      <p:sp>
        <p:nvSpPr>
          <p:cNvPr id="5" name="Rectangle 4"/>
          <p:cNvSpPr/>
          <p:nvPr/>
        </p:nvSpPr>
        <p:spPr>
          <a:xfrm>
            <a:off x="298174" y="874514"/>
            <a:ext cx="5379730" cy="338554"/>
          </a:xfrm>
          <a:prstGeom prst="rect">
            <a:avLst/>
          </a:prstGeom>
        </p:spPr>
        <p:txBody>
          <a:bodyPr wrap="square">
            <a:spAutoFit/>
          </a:bodyPr>
          <a:lstStyle/>
          <a:p>
            <a:r>
              <a:rPr lang="en-IN" sz="1600" b="1" dirty="0">
                <a:latin typeface="Times New Roman" panose="02020603050405020304" pitchFamily="18" charset="0"/>
                <a:cs typeface="Times New Roman" panose="02020603050405020304" pitchFamily="18" charset="0"/>
              </a:rPr>
              <a:t>YOLOv7 model output</a:t>
            </a:r>
            <a:r>
              <a:rPr lang="en-IN" sz="1600" dirty="0">
                <a:latin typeface="Times New Roman" panose="02020603050405020304" pitchFamily="18" charset="0"/>
                <a:cs typeface="Times New Roman" panose="02020603050405020304" pitchFamily="18" charset="0"/>
              </a:rPr>
              <a:t>:</a:t>
            </a:r>
          </a:p>
        </p:txBody>
      </p:sp>
      <p:sp>
        <p:nvSpPr>
          <p:cNvPr id="3" name="Slide Number Placeholder 2">
            <a:extLst>
              <a:ext uri="{FF2B5EF4-FFF2-40B4-BE49-F238E27FC236}">
                <a16:creationId xmlns:a16="http://schemas.microsoft.com/office/drawing/2014/main" id="{3756ED6A-50E8-7B89-59FA-14C407C73527}"/>
              </a:ext>
            </a:extLst>
          </p:cNvPr>
          <p:cNvSpPr>
            <a:spLocks noGrp="1"/>
          </p:cNvSpPr>
          <p:nvPr>
            <p:ph type="sldNum" sz="quarter" idx="12"/>
          </p:nvPr>
        </p:nvSpPr>
        <p:spPr>
          <a:xfrm>
            <a:off x="7010400" y="4629150"/>
            <a:ext cx="2133600" cy="273844"/>
          </a:xfrm>
        </p:spPr>
        <p:txBody>
          <a:bodyPr/>
          <a:lstStyle/>
          <a:p>
            <a:fld id="{9CD1D467-2E6E-4DA0-A169-DF27163B33D6}" type="slidenum">
              <a:rPr lang="en-US" smtClean="0"/>
              <a:t>22</a:t>
            </a:fld>
            <a:endParaRPr lang="en-US"/>
          </a:p>
        </p:txBody>
      </p:sp>
    </p:spTree>
    <p:extLst>
      <p:ext uri="{BB962C8B-B14F-4D97-AF65-F5344CB8AC3E}">
        <p14:creationId xmlns:p14="http://schemas.microsoft.com/office/powerpoint/2010/main" val="27371847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altLang="en-US" dirty="0">
                <a:solidFill>
                  <a:schemeClr val="bg1"/>
                </a:solidFill>
                <a:latin typeface="Times New Roman" panose="02020603050405020304" pitchFamily="18" charset="0"/>
                <a:ea typeface="SimSun" panose="02010600030101010101" pitchFamily="2" charset="-122"/>
                <a:cs typeface="Times New Roman" panose="02020603050405020304" pitchFamily="18" charset="0"/>
                <a:sym typeface="Calibri" panose="020F0502020204030204" charset="0"/>
              </a:rPr>
              <a:t>Result</a:t>
            </a:r>
            <a:endParaRPr lang="en-US" dirty="0"/>
          </a:p>
        </p:txBody>
      </p:sp>
      <p:pic>
        <p:nvPicPr>
          <p:cNvPr id="4" name="Picture 3">
            <a:extLst>
              <a:ext uri="{FF2B5EF4-FFF2-40B4-BE49-F238E27FC236}">
                <a16:creationId xmlns:a16="http://schemas.microsoft.com/office/drawing/2014/main" id="{D00FD1BD-529E-BADB-E809-6F26256E0C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26" y="895350"/>
            <a:ext cx="8839148" cy="973430"/>
          </a:xfrm>
          <a:prstGeom prst="rect">
            <a:avLst/>
          </a:prstGeom>
        </p:spPr>
      </p:pic>
      <p:pic>
        <p:nvPicPr>
          <p:cNvPr id="5" name="Picture 4">
            <a:extLst>
              <a:ext uri="{FF2B5EF4-FFF2-40B4-BE49-F238E27FC236}">
                <a16:creationId xmlns:a16="http://schemas.microsoft.com/office/drawing/2014/main" id="{D00FD1BD-529E-BADB-E809-6F26256E0C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5052" y="1962150"/>
            <a:ext cx="8839148" cy="1019140"/>
          </a:xfrm>
          <a:prstGeom prst="rect">
            <a:avLst/>
          </a:prstGeom>
        </p:spPr>
      </p:pic>
      <p:pic>
        <p:nvPicPr>
          <p:cNvPr id="6" name="Picture 5">
            <a:extLst>
              <a:ext uri="{FF2B5EF4-FFF2-40B4-BE49-F238E27FC236}">
                <a16:creationId xmlns:a16="http://schemas.microsoft.com/office/drawing/2014/main" id="{8C94F5E9-082B-EB06-5DCD-631A068B7308}"/>
              </a:ext>
            </a:extLst>
          </p:cNvPr>
          <p:cNvPicPr>
            <a:picLocks noChangeAspect="1"/>
          </p:cNvPicPr>
          <p:nvPr/>
        </p:nvPicPr>
        <p:blipFill>
          <a:blip r:embed="rId3"/>
          <a:stretch>
            <a:fillRect/>
          </a:stretch>
        </p:blipFill>
        <p:spPr>
          <a:xfrm>
            <a:off x="130303" y="3074660"/>
            <a:ext cx="8839148" cy="1523959"/>
          </a:xfrm>
          <a:prstGeom prst="rect">
            <a:avLst/>
          </a:prstGeom>
        </p:spPr>
      </p:pic>
      <p:sp>
        <p:nvSpPr>
          <p:cNvPr id="3" name="Slide Number Placeholder 2">
            <a:extLst>
              <a:ext uri="{FF2B5EF4-FFF2-40B4-BE49-F238E27FC236}">
                <a16:creationId xmlns:a16="http://schemas.microsoft.com/office/drawing/2014/main" id="{20C2C4E6-730C-C951-E838-07B5F18CF04A}"/>
              </a:ext>
            </a:extLst>
          </p:cNvPr>
          <p:cNvSpPr>
            <a:spLocks noGrp="1"/>
          </p:cNvSpPr>
          <p:nvPr>
            <p:ph type="sldNum" sz="quarter" idx="12"/>
          </p:nvPr>
        </p:nvSpPr>
        <p:spPr>
          <a:xfrm>
            <a:off x="7010400" y="4629150"/>
            <a:ext cx="2133600" cy="273844"/>
          </a:xfrm>
        </p:spPr>
        <p:txBody>
          <a:bodyPr/>
          <a:lstStyle/>
          <a:p>
            <a:fld id="{9CD1D467-2E6E-4DA0-A169-DF27163B33D6}" type="slidenum">
              <a:rPr lang="en-US" smtClean="0"/>
              <a:t>23</a:t>
            </a:fld>
            <a:endParaRPr lang="en-US" dirty="0"/>
          </a:p>
        </p:txBody>
      </p:sp>
    </p:spTree>
    <p:extLst>
      <p:ext uri="{BB962C8B-B14F-4D97-AF65-F5344CB8AC3E}">
        <p14:creationId xmlns:p14="http://schemas.microsoft.com/office/powerpoint/2010/main" val="7526448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altLang="en-US" dirty="0">
                <a:solidFill>
                  <a:schemeClr val="bg1"/>
                </a:solidFill>
                <a:latin typeface="Times New Roman" panose="02020603050405020304" pitchFamily="18" charset="0"/>
                <a:ea typeface="SimSun" panose="02010600030101010101" pitchFamily="2" charset="-122"/>
                <a:cs typeface="Times New Roman" panose="02020603050405020304" pitchFamily="18" charset="0"/>
                <a:sym typeface="Calibri" panose="020F0502020204030204" charset="0"/>
              </a:rPr>
              <a:t>Faster RCNN Result</a:t>
            </a:r>
            <a:endParaRPr lang="en-US"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23F89D5C-8530-7DCF-8AEF-48A98690AD57}"/>
              </a:ext>
            </a:extLst>
          </p:cNvPr>
          <p:cNvPicPr>
            <a:picLocks noChangeAspect="1"/>
          </p:cNvPicPr>
          <p:nvPr/>
        </p:nvPicPr>
        <p:blipFill>
          <a:blip r:embed="rId2"/>
          <a:stretch>
            <a:fillRect/>
          </a:stretch>
        </p:blipFill>
        <p:spPr>
          <a:xfrm>
            <a:off x="914400" y="895350"/>
            <a:ext cx="2301079" cy="1676400"/>
          </a:xfrm>
          <a:prstGeom prst="rect">
            <a:avLst/>
          </a:prstGeom>
        </p:spPr>
      </p:pic>
      <p:pic>
        <p:nvPicPr>
          <p:cNvPr id="8" name="Picture 7">
            <a:extLst>
              <a:ext uri="{FF2B5EF4-FFF2-40B4-BE49-F238E27FC236}">
                <a16:creationId xmlns:a16="http://schemas.microsoft.com/office/drawing/2014/main" id="{9CC1CC23-9917-02F0-AE80-9FA4906AAE41}"/>
              </a:ext>
            </a:extLst>
          </p:cNvPr>
          <p:cNvPicPr>
            <a:picLocks noChangeAspect="1"/>
          </p:cNvPicPr>
          <p:nvPr/>
        </p:nvPicPr>
        <p:blipFill>
          <a:blip r:embed="rId3"/>
          <a:stretch>
            <a:fillRect/>
          </a:stretch>
        </p:blipFill>
        <p:spPr>
          <a:xfrm>
            <a:off x="914400" y="3085142"/>
            <a:ext cx="2301079" cy="1676400"/>
          </a:xfrm>
          <a:prstGeom prst="rect">
            <a:avLst/>
          </a:prstGeom>
        </p:spPr>
      </p:pic>
      <p:pic>
        <p:nvPicPr>
          <p:cNvPr id="9" name="Picture 8">
            <a:extLst>
              <a:ext uri="{FF2B5EF4-FFF2-40B4-BE49-F238E27FC236}">
                <a16:creationId xmlns:a16="http://schemas.microsoft.com/office/drawing/2014/main" id="{696BC5C5-F214-8755-787E-032AFE4F7A3E}"/>
              </a:ext>
            </a:extLst>
          </p:cNvPr>
          <p:cNvPicPr>
            <a:picLocks noChangeAspect="1"/>
          </p:cNvPicPr>
          <p:nvPr/>
        </p:nvPicPr>
        <p:blipFill>
          <a:blip r:embed="rId4"/>
          <a:stretch>
            <a:fillRect/>
          </a:stretch>
        </p:blipFill>
        <p:spPr>
          <a:xfrm>
            <a:off x="4531633" y="971617"/>
            <a:ext cx="2156725" cy="1600133"/>
          </a:xfrm>
          <a:prstGeom prst="rect">
            <a:avLst/>
          </a:prstGeom>
        </p:spPr>
      </p:pic>
      <p:pic>
        <p:nvPicPr>
          <p:cNvPr id="10" name="Picture 9">
            <a:extLst>
              <a:ext uri="{FF2B5EF4-FFF2-40B4-BE49-F238E27FC236}">
                <a16:creationId xmlns:a16="http://schemas.microsoft.com/office/drawing/2014/main" id="{3833733D-4DE5-0AC1-97B9-435807C3A3F6}"/>
              </a:ext>
            </a:extLst>
          </p:cNvPr>
          <p:cNvPicPr>
            <a:picLocks noChangeAspect="1"/>
          </p:cNvPicPr>
          <p:nvPr/>
        </p:nvPicPr>
        <p:blipFill>
          <a:blip r:embed="rId5"/>
          <a:stretch>
            <a:fillRect/>
          </a:stretch>
        </p:blipFill>
        <p:spPr>
          <a:xfrm>
            <a:off x="4343401" y="3085142"/>
            <a:ext cx="2344958" cy="1638348"/>
          </a:xfrm>
          <a:prstGeom prst="rect">
            <a:avLst/>
          </a:prstGeom>
        </p:spPr>
      </p:pic>
      <p:sp>
        <p:nvSpPr>
          <p:cNvPr id="3" name="Slide Number Placeholder 2">
            <a:extLst>
              <a:ext uri="{FF2B5EF4-FFF2-40B4-BE49-F238E27FC236}">
                <a16:creationId xmlns:a16="http://schemas.microsoft.com/office/drawing/2014/main" id="{0C85A308-A60F-55F6-8347-3C47D3A1D83A}"/>
              </a:ext>
            </a:extLst>
          </p:cNvPr>
          <p:cNvSpPr>
            <a:spLocks noGrp="1"/>
          </p:cNvSpPr>
          <p:nvPr>
            <p:ph type="sldNum" sz="quarter" idx="12"/>
          </p:nvPr>
        </p:nvSpPr>
        <p:spPr>
          <a:xfrm>
            <a:off x="7018020" y="4624620"/>
            <a:ext cx="2133600" cy="273844"/>
          </a:xfrm>
        </p:spPr>
        <p:txBody>
          <a:bodyPr/>
          <a:lstStyle/>
          <a:p>
            <a:fld id="{9CD1D467-2E6E-4DA0-A169-DF27163B33D6}" type="slidenum">
              <a:rPr lang="en-US" smtClean="0"/>
              <a:t>24</a:t>
            </a:fld>
            <a:endParaRPr lang="en-US"/>
          </a:p>
        </p:txBody>
      </p:sp>
    </p:spTree>
    <p:extLst>
      <p:ext uri="{BB962C8B-B14F-4D97-AF65-F5344CB8AC3E}">
        <p14:creationId xmlns:p14="http://schemas.microsoft.com/office/powerpoint/2010/main" val="6236806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altLang="en-US" dirty="0">
                <a:solidFill>
                  <a:schemeClr val="bg1"/>
                </a:solidFill>
                <a:latin typeface="Times New Roman" panose="02020603050405020304" pitchFamily="18" charset="0"/>
                <a:ea typeface="SimSun" panose="02010600030101010101" pitchFamily="2" charset="-122"/>
                <a:cs typeface="Times New Roman" panose="02020603050405020304" pitchFamily="18" charset="0"/>
                <a:sym typeface="Calibri" panose="020F0502020204030204" charset="0"/>
              </a:rPr>
              <a:t>Result</a:t>
            </a:r>
            <a:endParaRPr lang="en-US" dirty="0"/>
          </a:p>
        </p:txBody>
      </p:sp>
      <p:sp>
        <p:nvSpPr>
          <p:cNvPr id="4" name="Rectangle 3"/>
          <p:cNvSpPr/>
          <p:nvPr/>
        </p:nvSpPr>
        <p:spPr>
          <a:xfrm>
            <a:off x="4184714" y="2387084"/>
            <a:ext cx="774571" cy="369332"/>
          </a:xfrm>
          <a:prstGeom prst="rect">
            <a:avLst/>
          </a:prstGeom>
        </p:spPr>
        <p:txBody>
          <a:bodyPr wrap="none">
            <a:spAutoFit/>
          </a:bodyPr>
          <a:lstStyle/>
          <a:p>
            <a:r>
              <a:rPr lang="en-GB" altLang="en-US" dirty="0">
                <a:solidFill>
                  <a:schemeClr val="bg1"/>
                </a:solidFill>
                <a:latin typeface="Times New Roman" panose="02020603050405020304" pitchFamily="18" charset="0"/>
                <a:ea typeface="SimSun" panose="02010600030101010101" pitchFamily="2" charset="-122"/>
                <a:cs typeface="Times New Roman" panose="02020603050405020304" pitchFamily="18" charset="0"/>
                <a:sym typeface="Calibri" panose="020F0502020204030204" charset="0"/>
              </a:rPr>
              <a:t>Result</a:t>
            </a:r>
            <a:endParaRPr lang="en-US" dirty="0"/>
          </a:p>
        </p:txBody>
      </p:sp>
      <p:sp>
        <p:nvSpPr>
          <p:cNvPr id="5" name="Content Placeholder 4">
            <a:extLst>
              <a:ext uri="{FF2B5EF4-FFF2-40B4-BE49-F238E27FC236}">
                <a16:creationId xmlns:a16="http://schemas.microsoft.com/office/drawing/2014/main" id="{B78CB6E1-CAF7-F7C3-4D82-27B9AC1B1E8C}"/>
              </a:ext>
            </a:extLst>
          </p:cNvPr>
          <p:cNvSpPr txBox="1">
            <a:spLocks noGrp="1"/>
          </p:cNvSpPr>
          <p:nvPr>
            <p:ph idx="1"/>
          </p:nvPr>
        </p:nvSpPr>
        <p:spPr>
          <a:xfrm>
            <a:off x="152461" y="857250"/>
            <a:ext cx="8610600" cy="634020"/>
          </a:xfrm>
          <a:prstGeom prst="rect">
            <a:avLst/>
          </a:prstGeom>
          <a:noFill/>
        </p:spPr>
        <p:txBody>
          <a:bodyPr wrap="square" rtlCol="0">
            <a:spAutoFit/>
          </a:bodyPr>
          <a:lstStyle/>
          <a:p>
            <a:pPr marL="0" indent="0">
              <a:buNone/>
            </a:pPr>
            <a:r>
              <a:rPr lang="en-IN" sz="1600" b="1" dirty="0">
                <a:latin typeface="Times New Roman" panose="02020603050405020304" pitchFamily="18" charset="0"/>
                <a:cs typeface="Times New Roman" panose="02020603050405020304" pitchFamily="18" charset="0"/>
              </a:rPr>
              <a:t>Faster RCNN model output</a:t>
            </a:r>
            <a:r>
              <a:rPr lang="en-IN" sz="1600" dirty="0">
                <a:latin typeface="Times New Roman" panose="02020603050405020304" pitchFamily="18" charset="0"/>
                <a:cs typeface="Times New Roman" panose="02020603050405020304" pitchFamily="18" charset="0"/>
              </a:rPr>
              <a:t>:</a:t>
            </a:r>
          </a:p>
          <a:p>
            <a:pPr marL="0" indent="0">
              <a:buNone/>
            </a:pPr>
            <a:endParaRPr lang="en-IN" sz="1600"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074F1981-18D0-EE6D-43A1-CDBCBA8F70F8}"/>
              </a:ext>
            </a:extLst>
          </p:cNvPr>
          <p:cNvPicPr>
            <a:picLocks noChangeAspect="1"/>
          </p:cNvPicPr>
          <p:nvPr/>
        </p:nvPicPr>
        <p:blipFill>
          <a:blip r:embed="rId2"/>
          <a:stretch>
            <a:fillRect/>
          </a:stretch>
        </p:blipFill>
        <p:spPr>
          <a:xfrm>
            <a:off x="142629" y="1167982"/>
            <a:ext cx="8839075" cy="1403768"/>
          </a:xfrm>
          <a:prstGeom prst="rect">
            <a:avLst/>
          </a:prstGeom>
        </p:spPr>
      </p:pic>
      <p:pic>
        <p:nvPicPr>
          <p:cNvPr id="7" name="Picture 6">
            <a:extLst>
              <a:ext uri="{FF2B5EF4-FFF2-40B4-BE49-F238E27FC236}">
                <a16:creationId xmlns:a16="http://schemas.microsoft.com/office/drawing/2014/main" id="{331F7B9F-6D34-F86F-E889-8B02AC453605}"/>
              </a:ext>
            </a:extLst>
          </p:cNvPr>
          <p:cNvPicPr>
            <a:picLocks noChangeAspect="1"/>
          </p:cNvPicPr>
          <p:nvPr/>
        </p:nvPicPr>
        <p:blipFill>
          <a:blip r:embed="rId3"/>
          <a:stretch>
            <a:fillRect/>
          </a:stretch>
        </p:blipFill>
        <p:spPr>
          <a:xfrm>
            <a:off x="142627" y="2636661"/>
            <a:ext cx="8839075" cy="245822"/>
          </a:xfrm>
          <a:prstGeom prst="rect">
            <a:avLst/>
          </a:prstGeom>
        </p:spPr>
      </p:pic>
      <p:pic>
        <p:nvPicPr>
          <p:cNvPr id="8" name="Picture 7">
            <a:extLst>
              <a:ext uri="{FF2B5EF4-FFF2-40B4-BE49-F238E27FC236}">
                <a16:creationId xmlns:a16="http://schemas.microsoft.com/office/drawing/2014/main" id="{F4CB1AE4-0ED4-A66B-577B-66512F5907A1}"/>
              </a:ext>
            </a:extLst>
          </p:cNvPr>
          <p:cNvPicPr>
            <a:picLocks noChangeAspect="1"/>
          </p:cNvPicPr>
          <p:nvPr/>
        </p:nvPicPr>
        <p:blipFill>
          <a:blip r:embed="rId4"/>
          <a:stretch>
            <a:fillRect/>
          </a:stretch>
        </p:blipFill>
        <p:spPr>
          <a:xfrm>
            <a:off x="142627" y="2917196"/>
            <a:ext cx="8839075" cy="366979"/>
          </a:xfrm>
          <a:prstGeom prst="rect">
            <a:avLst/>
          </a:prstGeom>
        </p:spPr>
      </p:pic>
      <p:pic>
        <p:nvPicPr>
          <p:cNvPr id="9" name="Picture 8">
            <a:extLst>
              <a:ext uri="{FF2B5EF4-FFF2-40B4-BE49-F238E27FC236}">
                <a16:creationId xmlns:a16="http://schemas.microsoft.com/office/drawing/2014/main" id="{EFF8F2BC-E1BE-26E5-09F4-B2705EF9F461}"/>
              </a:ext>
            </a:extLst>
          </p:cNvPr>
          <p:cNvPicPr>
            <a:picLocks noChangeAspect="1"/>
          </p:cNvPicPr>
          <p:nvPr/>
        </p:nvPicPr>
        <p:blipFill>
          <a:blip r:embed="rId5"/>
          <a:stretch>
            <a:fillRect/>
          </a:stretch>
        </p:blipFill>
        <p:spPr>
          <a:xfrm>
            <a:off x="152462" y="3318889"/>
            <a:ext cx="8839074" cy="410581"/>
          </a:xfrm>
          <a:prstGeom prst="rect">
            <a:avLst/>
          </a:prstGeom>
        </p:spPr>
      </p:pic>
      <p:pic>
        <p:nvPicPr>
          <p:cNvPr id="10" name="Picture 9">
            <a:extLst>
              <a:ext uri="{FF2B5EF4-FFF2-40B4-BE49-F238E27FC236}">
                <a16:creationId xmlns:a16="http://schemas.microsoft.com/office/drawing/2014/main" id="{CDB313BA-85B3-DCC8-FFC9-B4F6F045F868}"/>
              </a:ext>
            </a:extLst>
          </p:cNvPr>
          <p:cNvPicPr>
            <a:picLocks noChangeAspect="1"/>
          </p:cNvPicPr>
          <p:nvPr/>
        </p:nvPicPr>
        <p:blipFill>
          <a:blip r:embed="rId6"/>
          <a:stretch>
            <a:fillRect/>
          </a:stretch>
        </p:blipFill>
        <p:spPr>
          <a:xfrm>
            <a:off x="152461" y="3763030"/>
            <a:ext cx="8839075" cy="268284"/>
          </a:xfrm>
          <a:prstGeom prst="rect">
            <a:avLst/>
          </a:prstGeom>
        </p:spPr>
      </p:pic>
      <p:pic>
        <p:nvPicPr>
          <p:cNvPr id="11" name="Picture 10">
            <a:extLst>
              <a:ext uri="{FF2B5EF4-FFF2-40B4-BE49-F238E27FC236}">
                <a16:creationId xmlns:a16="http://schemas.microsoft.com/office/drawing/2014/main" id="{1A1E2439-D94D-7285-6FB8-92AC0E4CD070}"/>
              </a:ext>
            </a:extLst>
          </p:cNvPr>
          <p:cNvPicPr>
            <a:picLocks noChangeAspect="1"/>
          </p:cNvPicPr>
          <p:nvPr/>
        </p:nvPicPr>
        <p:blipFill>
          <a:blip r:embed="rId7"/>
          <a:stretch>
            <a:fillRect/>
          </a:stretch>
        </p:blipFill>
        <p:spPr>
          <a:xfrm>
            <a:off x="152460" y="4064874"/>
            <a:ext cx="8839075" cy="258022"/>
          </a:xfrm>
          <a:prstGeom prst="rect">
            <a:avLst/>
          </a:prstGeom>
        </p:spPr>
      </p:pic>
      <p:pic>
        <p:nvPicPr>
          <p:cNvPr id="12" name="Picture 11">
            <a:extLst>
              <a:ext uri="{FF2B5EF4-FFF2-40B4-BE49-F238E27FC236}">
                <a16:creationId xmlns:a16="http://schemas.microsoft.com/office/drawing/2014/main" id="{C425140E-AAC9-0D9E-79B1-F3DD6F7678D7}"/>
              </a:ext>
            </a:extLst>
          </p:cNvPr>
          <p:cNvPicPr>
            <a:picLocks noChangeAspect="1"/>
          </p:cNvPicPr>
          <p:nvPr/>
        </p:nvPicPr>
        <p:blipFill>
          <a:blip r:embed="rId8"/>
          <a:stretch>
            <a:fillRect/>
          </a:stretch>
        </p:blipFill>
        <p:spPr>
          <a:xfrm>
            <a:off x="152460" y="4381087"/>
            <a:ext cx="8839075" cy="306076"/>
          </a:xfrm>
          <a:prstGeom prst="rect">
            <a:avLst/>
          </a:prstGeom>
        </p:spPr>
      </p:pic>
      <p:sp>
        <p:nvSpPr>
          <p:cNvPr id="3" name="Slide Number Placeholder 2">
            <a:extLst>
              <a:ext uri="{FF2B5EF4-FFF2-40B4-BE49-F238E27FC236}">
                <a16:creationId xmlns:a16="http://schemas.microsoft.com/office/drawing/2014/main" id="{F2674DFB-3264-2F3F-9343-631BB21D7556}"/>
              </a:ext>
            </a:extLst>
          </p:cNvPr>
          <p:cNvSpPr>
            <a:spLocks noGrp="1"/>
          </p:cNvSpPr>
          <p:nvPr>
            <p:ph type="sldNum" sz="quarter" idx="12"/>
          </p:nvPr>
        </p:nvSpPr>
        <p:spPr>
          <a:xfrm>
            <a:off x="7010400" y="4629150"/>
            <a:ext cx="2133600" cy="273844"/>
          </a:xfrm>
        </p:spPr>
        <p:txBody>
          <a:bodyPr/>
          <a:lstStyle/>
          <a:p>
            <a:fld id="{9CD1D467-2E6E-4DA0-A169-DF27163B33D6}" type="slidenum">
              <a:rPr lang="en-US" smtClean="0"/>
              <a:t>25</a:t>
            </a:fld>
            <a:endParaRPr lang="en-US"/>
          </a:p>
        </p:txBody>
      </p:sp>
    </p:spTree>
    <p:extLst>
      <p:ext uri="{BB962C8B-B14F-4D97-AF65-F5344CB8AC3E}">
        <p14:creationId xmlns:p14="http://schemas.microsoft.com/office/powerpoint/2010/main" val="27418201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altLang="en-US" dirty="0">
                <a:solidFill>
                  <a:schemeClr val="bg1"/>
                </a:solidFill>
                <a:latin typeface="Times New Roman" panose="02020603050405020304" pitchFamily="18" charset="0"/>
                <a:ea typeface="SimSun" panose="02010600030101010101" pitchFamily="2" charset="-122"/>
                <a:cs typeface="Times New Roman" panose="02020603050405020304" pitchFamily="18" charset="0"/>
                <a:sym typeface="Calibri" panose="020F0502020204030204" charset="0"/>
              </a:rPr>
              <a:t>Result</a:t>
            </a:r>
            <a:endParaRPr lang="en-US" dirty="0"/>
          </a:p>
        </p:txBody>
      </p:sp>
      <p:sp>
        <p:nvSpPr>
          <p:cNvPr id="4" name="Content Placeholder 3">
            <a:extLst>
              <a:ext uri="{FF2B5EF4-FFF2-40B4-BE49-F238E27FC236}">
                <a16:creationId xmlns:a16="http://schemas.microsoft.com/office/drawing/2014/main" id="{5A508A48-AAC8-BBCF-F4B8-689627816592}"/>
              </a:ext>
            </a:extLst>
          </p:cNvPr>
          <p:cNvSpPr txBox="1">
            <a:spLocks noGrp="1"/>
          </p:cNvSpPr>
          <p:nvPr>
            <p:ph idx="1"/>
          </p:nvPr>
        </p:nvSpPr>
        <p:spPr>
          <a:xfrm>
            <a:off x="228600" y="1047750"/>
            <a:ext cx="8610600" cy="338554"/>
          </a:xfrm>
          <a:prstGeom prst="rect">
            <a:avLst/>
          </a:prstGeom>
          <a:noFill/>
        </p:spPr>
        <p:txBody>
          <a:bodyPr wrap="square" rtlCol="0">
            <a:spAutoFit/>
          </a:bodyPr>
          <a:lstStyle/>
          <a:p>
            <a:pPr marL="0" indent="0">
              <a:buNone/>
            </a:pPr>
            <a:r>
              <a:rPr lang="en-IN" sz="1600" b="1" dirty="0">
                <a:latin typeface="Times New Roman" panose="02020603050405020304" pitchFamily="18" charset="0"/>
                <a:cs typeface="Times New Roman" panose="02020603050405020304" pitchFamily="18" charset="0"/>
              </a:rPr>
              <a:t>Comparing accuracy for 8 classes:</a:t>
            </a:r>
          </a:p>
        </p:txBody>
      </p:sp>
      <p:pic>
        <p:nvPicPr>
          <p:cNvPr id="5" name="Picture 4">
            <a:extLst>
              <a:ext uri="{FF2B5EF4-FFF2-40B4-BE49-F238E27FC236}">
                <a16:creationId xmlns:a16="http://schemas.microsoft.com/office/drawing/2014/main" id="{7F7C7415-B05D-2A26-404A-480B5C0D2AD9}"/>
              </a:ext>
            </a:extLst>
          </p:cNvPr>
          <p:cNvPicPr>
            <a:picLocks noChangeAspect="1"/>
          </p:cNvPicPr>
          <p:nvPr/>
        </p:nvPicPr>
        <p:blipFill>
          <a:blip r:embed="rId2"/>
          <a:stretch>
            <a:fillRect/>
          </a:stretch>
        </p:blipFill>
        <p:spPr>
          <a:xfrm>
            <a:off x="457200" y="1448370"/>
            <a:ext cx="7042881" cy="2190180"/>
          </a:xfrm>
          <a:prstGeom prst="rect">
            <a:avLst/>
          </a:prstGeom>
        </p:spPr>
      </p:pic>
      <p:sp>
        <p:nvSpPr>
          <p:cNvPr id="6" name="Rectangle 5"/>
          <p:cNvSpPr/>
          <p:nvPr/>
        </p:nvSpPr>
        <p:spPr>
          <a:xfrm>
            <a:off x="457200" y="3638550"/>
            <a:ext cx="6324600" cy="615553"/>
          </a:xfrm>
          <a:prstGeom prst="rect">
            <a:avLst/>
          </a:prstGeom>
        </p:spPr>
        <p:txBody>
          <a:bodyPr wrap="square">
            <a:spAutoFit/>
          </a:bodyPr>
          <a:lstStyle/>
          <a:p>
            <a:r>
              <a:rPr lang="en-IN" sz="1600" dirty="0">
                <a:latin typeface="Times New Roman" panose="02020603050405020304" pitchFamily="18" charset="0"/>
                <a:cs typeface="Times New Roman" panose="02020603050405020304" pitchFamily="18" charset="0"/>
              </a:rPr>
              <a:t>From the above table we can conclude that YOLOv7 model is highly efficient in terms of accuracy as compared to Faster RCNN model</a:t>
            </a:r>
            <a:r>
              <a:rPr lang="en-IN" dirty="0">
                <a:latin typeface="Times New Roman" panose="02020603050405020304" pitchFamily="18" charset="0"/>
                <a:cs typeface="Times New Roman" panose="02020603050405020304" pitchFamily="18" charset="0"/>
              </a:rPr>
              <a:t>.</a:t>
            </a:r>
          </a:p>
        </p:txBody>
      </p:sp>
      <p:sp>
        <p:nvSpPr>
          <p:cNvPr id="3" name="Slide Number Placeholder 2">
            <a:extLst>
              <a:ext uri="{FF2B5EF4-FFF2-40B4-BE49-F238E27FC236}">
                <a16:creationId xmlns:a16="http://schemas.microsoft.com/office/drawing/2014/main" id="{21ECCA8C-F741-3646-8CE6-0BD1F0C78C40}"/>
              </a:ext>
            </a:extLst>
          </p:cNvPr>
          <p:cNvSpPr>
            <a:spLocks noGrp="1"/>
          </p:cNvSpPr>
          <p:nvPr>
            <p:ph type="sldNum" sz="quarter" idx="12"/>
          </p:nvPr>
        </p:nvSpPr>
        <p:spPr>
          <a:xfrm>
            <a:off x="7010400" y="4629150"/>
            <a:ext cx="2133600" cy="273844"/>
          </a:xfrm>
        </p:spPr>
        <p:txBody>
          <a:bodyPr/>
          <a:lstStyle/>
          <a:p>
            <a:fld id="{9CD1D467-2E6E-4DA0-A169-DF27163B33D6}" type="slidenum">
              <a:rPr lang="en-US" smtClean="0"/>
              <a:t>26</a:t>
            </a:fld>
            <a:endParaRPr lang="en-US"/>
          </a:p>
        </p:txBody>
      </p:sp>
    </p:spTree>
    <p:extLst>
      <p:ext uri="{BB962C8B-B14F-4D97-AF65-F5344CB8AC3E}">
        <p14:creationId xmlns:p14="http://schemas.microsoft.com/office/powerpoint/2010/main" val="38559209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altLang="en-US" dirty="0">
                <a:solidFill>
                  <a:schemeClr val="bg1"/>
                </a:solidFill>
                <a:latin typeface="Times New Roman" panose="02020603050405020304" pitchFamily="18" charset="0"/>
                <a:ea typeface="SimSun" panose="02010600030101010101" pitchFamily="2" charset="-122"/>
                <a:cs typeface="Times New Roman" panose="02020603050405020304" pitchFamily="18" charset="0"/>
                <a:sym typeface="Calibri" panose="020F0502020204030204" charset="0"/>
              </a:rPr>
              <a:t>Result</a:t>
            </a:r>
            <a:endParaRPr lang="en-US" dirty="0"/>
          </a:p>
        </p:txBody>
      </p:sp>
      <p:sp>
        <p:nvSpPr>
          <p:cNvPr id="4" name="Content Placeholder 3">
            <a:extLst>
              <a:ext uri="{FF2B5EF4-FFF2-40B4-BE49-F238E27FC236}">
                <a16:creationId xmlns:a16="http://schemas.microsoft.com/office/drawing/2014/main" id="{3DF7DDD8-1EAF-166F-6F6A-898729329971}"/>
              </a:ext>
            </a:extLst>
          </p:cNvPr>
          <p:cNvSpPr txBox="1">
            <a:spLocks noGrp="1"/>
          </p:cNvSpPr>
          <p:nvPr>
            <p:ph idx="1"/>
          </p:nvPr>
        </p:nvSpPr>
        <p:spPr>
          <a:xfrm>
            <a:off x="152400" y="878473"/>
            <a:ext cx="8610600" cy="338554"/>
          </a:xfrm>
          <a:prstGeom prst="rect">
            <a:avLst/>
          </a:prstGeom>
          <a:noFill/>
        </p:spPr>
        <p:txBody>
          <a:bodyPr wrap="square">
            <a:spAutoFit/>
          </a:bodyPr>
          <a:lstStyle/>
          <a:p>
            <a:pPr marL="0" indent="0">
              <a:buNone/>
            </a:pPr>
            <a:r>
              <a:rPr lang="en-US" sz="1600" b="1" dirty="0">
                <a:latin typeface="Times New Roman" panose="02020603050405020304" pitchFamily="18" charset="0"/>
                <a:cs typeface="Times New Roman" panose="02020603050405020304" pitchFamily="18" charset="0"/>
              </a:rPr>
              <a:t>Detecting the movement of animal in live video feed and generating alert.</a:t>
            </a:r>
            <a:r>
              <a:rPr lang="en-US" sz="1600" dirty="0">
                <a:latin typeface="Times New Roman" panose="02020603050405020304" pitchFamily="18" charset="0"/>
                <a:cs typeface="Times New Roman" pitchFamily="18" charset="0"/>
              </a:rPr>
              <a:t> </a:t>
            </a:r>
            <a:endParaRPr lang="en-IN" sz="1600" dirty="0"/>
          </a:p>
        </p:txBody>
      </p:sp>
      <p:pic>
        <p:nvPicPr>
          <p:cNvPr id="5" name="Picture 4">
            <a:extLst>
              <a:ext uri="{FF2B5EF4-FFF2-40B4-BE49-F238E27FC236}">
                <a16:creationId xmlns:a16="http://schemas.microsoft.com/office/drawing/2014/main" id="{B4E94202-1F03-6676-8908-06A90ED291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0" y="1312277"/>
            <a:ext cx="2749826" cy="3238500"/>
          </a:xfrm>
          <a:prstGeom prst="rect">
            <a:avLst/>
          </a:prstGeom>
        </p:spPr>
      </p:pic>
      <p:pic>
        <p:nvPicPr>
          <p:cNvPr id="6" name="Picture 5">
            <a:extLst>
              <a:ext uri="{FF2B5EF4-FFF2-40B4-BE49-F238E27FC236}">
                <a16:creationId xmlns:a16="http://schemas.microsoft.com/office/drawing/2014/main" id="{122BD9FE-0AF7-F441-07D0-B787B9DE12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4400" y="1217027"/>
            <a:ext cx="3886200" cy="3333750"/>
          </a:xfrm>
          <a:prstGeom prst="rect">
            <a:avLst/>
          </a:prstGeom>
        </p:spPr>
      </p:pic>
      <p:sp>
        <p:nvSpPr>
          <p:cNvPr id="3" name="Slide Number Placeholder 2">
            <a:extLst>
              <a:ext uri="{FF2B5EF4-FFF2-40B4-BE49-F238E27FC236}">
                <a16:creationId xmlns:a16="http://schemas.microsoft.com/office/drawing/2014/main" id="{B0B3371F-6522-92F3-23CC-889C26E589E9}"/>
              </a:ext>
            </a:extLst>
          </p:cNvPr>
          <p:cNvSpPr>
            <a:spLocks noGrp="1"/>
          </p:cNvSpPr>
          <p:nvPr>
            <p:ph type="sldNum" sz="quarter" idx="12"/>
          </p:nvPr>
        </p:nvSpPr>
        <p:spPr>
          <a:xfrm>
            <a:off x="7017026" y="4626977"/>
            <a:ext cx="2133600" cy="273844"/>
          </a:xfrm>
        </p:spPr>
        <p:txBody>
          <a:bodyPr/>
          <a:lstStyle/>
          <a:p>
            <a:fld id="{9CD1D467-2E6E-4DA0-A169-DF27163B33D6}" type="slidenum">
              <a:rPr lang="en-US" smtClean="0"/>
              <a:t>27</a:t>
            </a:fld>
            <a:endParaRPr lang="en-US"/>
          </a:p>
        </p:txBody>
      </p:sp>
    </p:spTree>
    <p:extLst>
      <p:ext uri="{BB962C8B-B14F-4D97-AF65-F5344CB8AC3E}">
        <p14:creationId xmlns:p14="http://schemas.microsoft.com/office/powerpoint/2010/main" val="4662576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altLang="en-US" dirty="0">
                <a:solidFill>
                  <a:schemeClr val="bg1"/>
                </a:solidFill>
                <a:latin typeface="Times New Roman" panose="02020603050405020304" pitchFamily="18" charset="0"/>
                <a:ea typeface="SimSun" panose="02010600030101010101" pitchFamily="2" charset="-122"/>
                <a:cs typeface="Times New Roman" panose="02020603050405020304" pitchFamily="18" charset="0"/>
                <a:sym typeface="Calibri" panose="020F0502020204030204" charset="0"/>
              </a:rPr>
              <a:t>Result</a:t>
            </a:r>
            <a:endParaRPr lang="en-US" dirty="0"/>
          </a:p>
        </p:txBody>
      </p:sp>
      <p:sp>
        <p:nvSpPr>
          <p:cNvPr id="4" name="Content Placeholder 3">
            <a:extLst>
              <a:ext uri="{FF2B5EF4-FFF2-40B4-BE49-F238E27FC236}">
                <a16:creationId xmlns:a16="http://schemas.microsoft.com/office/drawing/2014/main" id="{3DF7DDD8-1EAF-166F-6F6A-898729329971}"/>
              </a:ext>
            </a:extLst>
          </p:cNvPr>
          <p:cNvSpPr txBox="1">
            <a:spLocks noGrp="1"/>
          </p:cNvSpPr>
          <p:nvPr>
            <p:ph idx="1"/>
          </p:nvPr>
        </p:nvSpPr>
        <p:spPr>
          <a:xfrm>
            <a:off x="152400" y="878473"/>
            <a:ext cx="8610600" cy="338554"/>
          </a:xfrm>
          <a:prstGeom prst="rect">
            <a:avLst/>
          </a:prstGeom>
          <a:noFill/>
        </p:spPr>
        <p:txBody>
          <a:bodyPr wrap="square">
            <a:spAutoFit/>
          </a:bodyPr>
          <a:lstStyle/>
          <a:p>
            <a:pPr marL="0" indent="0">
              <a:buNone/>
            </a:pPr>
            <a:r>
              <a:rPr lang="en-US" sz="1600" b="1" dirty="0">
                <a:latin typeface="Times New Roman" panose="02020603050405020304" pitchFamily="18" charset="0"/>
                <a:cs typeface="Times New Roman" panose="02020603050405020304" pitchFamily="18" charset="0"/>
              </a:rPr>
              <a:t>Detecting the movement of animal in live video feed and generating alert.</a:t>
            </a:r>
            <a:r>
              <a:rPr lang="en-US" sz="1600" dirty="0">
                <a:latin typeface="Times New Roman" panose="02020603050405020304" pitchFamily="18" charset="0"/>
                <a:cs typeface="Times New Roman" pitchFamily="18" charset="0"/>
              </a:rPr>
              <a:t> </a:t>
            </a:r>
            <a:endParaRPr lang="en-IN" sz="1600" dirty="0"/>
          </a:p>
        </p:txBody>
      </p:sp>
      <p:pic>
        <p:nvPicPr>
          <p:cNvPr id="9" name="Picture 8">
            <a:extLst>
              <a:ext uri="{FF2B5EF4-FFF2-40B4-BE49-F238E27FC236}">
                <a16:creationId xmlns:a16="http://schemas.microsoft.com/office/drawing/2014/main" id="{72737A51-361F-D163-B276-100C0000E85F}"/>
              </a:ext>
            </a:extLst>
          </p:cNvPr>
          <p:cNvPicPr>
            <a:picLocks noChangeAspect="1"/>
          </p:cNvPicPr>
          <p:nvPr/>
        </p:nvPicPr>
        <p:blipFill>
          <a:blip r:embed="rId2"/>
          <a:stretch>
            <a:fillRect/>
          </a:stretch>
        </p:blipFill>
        <p:spPr>
          <a:xfrm>
            <a:off x="762000" y="1455420"/>
            <a:ext cx="3962400" cy="3021330"/>
          </a:xfrm>
          <a:prstGeom prst="rect">
            <a:avLst/>
          </a:prstGeom>
        </p:spPr>
      </p:pic>
      <p:pic>
        <p:nvPicPr>
          <p:cNvPr id="11" name="Picture 10">
            <a:extLst>
              <a:ext uri="{FF2B5EF4-FFF2-40B4-BE49-F238E27FC236}">
                <a16:creationId xmlns:a16="http://schemas.microsoft.com/office/drawing/2014/main" id="{711D1A89-A49A-C146-7118-1630F834599E}"/>
              </a:ext>
            </a:extLst>
          </p:cNvPr>
          <p:cNvPicPr>
            <a:picLocks noChangeAspect="1"/>
          </p:cNvPicPr>
          <p:nvPr/>
        </p:nvPicPr>
        <p:blipFill>
          <a:blip r:embed="rId3"/>
          <a:stretch>
            <a:fillRect/>
          </a:stretch>
        </p:blipFill>
        <p:spPr>
          <a:xfrm>
            <a:off x="5562600" y="1396305"/>
            <a:ext cx="2796540" cy="3021330"/>
          </a:xfrm>
          <a:prstGeom prst="rect">
            <a:avLst/>
          </a:prstGeom>
        </p:spPr>
      </p:pic>
      <p:sp>
        <p:nvSpPr>
          <p:cNvPr id="3" name="Slide Number Placeholder 2">
            <a:extLst>
              <a:ext uri="{FF2B5EF4-FFF2-40B4-BE49-F238E27FC236}">
                <a16:creationId xmlns:a16="http://schemas.microsoft.com/office/drawing/2014/main" id="{C14E7DA9-55C0-F12B-45EA-AB88CC99BD13}"/>
              </a:ext>
            </a:extLst>
          </p:cNvPr>
          <p:cNvSpPr>
            <a:spLocks noGrp="1"/>
          </p:cNvSpPr>
          <p:nvPr>
            <p:ph type="sldNum" sz="quarter" idx="12"/>
          </p:nvPr>
        </p:nvSpPr>
        <p:spPr>
          <a:xfrm>
            <a:off x="7010400" y="4629150"/>
            <a:ext cx="2133600" cy="273844"/>
          </a:xfrm>
        </p:spPr>
        <p:txBody>
          <a:bodyPr/>
          <a:lstStyle/>
          <a:p>
            <a:fld id="{9CD1D467-2E6E-4DA0-A169-DF27163B33D6}" type="slidenum">
              <a:rPr lang="en-US" smtClean="0"/>
              <a:t>28</a:t>
            </a:fld>
            <a:endParaRPr lang="en-US" dirty="0"/>
          </a:p>
        </p:txBody>
      </p:sp>
    </p:spTree>
    <p:extLst>
      <p:ext uri="{BB962C8B-B14F-4D97-AF65-F5344CB8AC3E}">
        <p14:creationId xmlns:p14="http://schemas.microsoft.com/office/powerpoint/2010/main" val="18217687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altLang="en-US" dirty="0">
                <a:solidFill>
                  <a:schemeClr val="bg1"/>
                </a:solidFill>
                <a:latin typeface="Times New Roman" panose="02020603050405020304" pitchFamily="18" charset="0"/>
                <a:ea typeface="SimSun" panose="02010600030101010101" pitchFamily="2" charset="-122"/>
                <a:cs typeface="Times New Roman" panose="02020603050405020304" pitchFamily="18" charset="0"/>
                <a:sym typeface="Calibri" panose="020F0502020204030204" charset="0"/>
              </a:rPr>
              <a:t>Advantages</a:t>
            </a: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0" y="1047750"/>
            <a:ext cx="8610600" cy="3546873"/>
          </a:xfrm>
        </p:spPr>
        <p:txBody>
          <a:bodyPr>
            <a:normAutofit fontScale="47500" lnSpcReduction="20000"/>
          </a:bodyPr>
          <a:lstStyle/>
          <a:p>
            <a:pPr marL="461963" indent="-285750">
              <a:spcBef>
                <a:spcPts val="580"/>
              </a:spcBef>
              <a:defRPr/>
            </a:pPr>
            <a:r>
              <a:rPr lang="en-US" sz="3400" b="1" dirty="0">
                <a:latin typeface="Times New Roman" panose="02020603050405020304" pitchFamily="18" charset="0"/>
                <a:cs typeface="Times New Roman" pitchFamily="18" charset="0"/>
              </a:rPr>
              <a:t>Early Detection: </a:t>
            </a:r>
            <a:r>
              <a:rPr lang="en-US" sz="3400" dirty="0">
                <a:latin typeface="Times New Roman" panose="02020603050405020304" pitchFamily="18" charset="0"/>
                <a:cs typeface="Times New Roman" pitchFamily="18" charset="0"/>
              </a:rPr>
              <a:t>The system can detect intruding animals in real-time, allowing farmers to take immediate action to prevent damage to their crops. Early detection can also prevent harm to both the animals and the farmers.</a:t>
            </a:r>
          </a:p>
          <a:p>
            <a:pPr marL="461963" indent="-285750">
              <a:spcBef>
                <a:spcPts val="580"/>
              </a:spcBef>
              <a:defRPr/>
            </a:pPr>
            <a:r>
              <a:rPr lang="en-US" sz="3400" b="1" dirty="0">
                <a:latin typeface="Times New Roman" panose="02020603050405020304" pitchFamily="18" charset="0"/>
                <a:cs typeface="Times New Roman" pitchFamily="18" charset="0"/>
              </a:rPr>
              <a:t>Accuracy:</a:t>
            </a:r>
            <a:r>
              <a:rPr lang="en-US" sz="3400" dirty="0">
                <a:latin typeface="Times New Roman" panose="02020603050405020304" pitchFamily="18" charset="0"/>
                <a:cs typeface="Times New Roman" pitchFamily="18" charset="0"/>
              </a:rPr>
              <a:t> Image processing algorithms using deep learning can accurately identify animals in images, even in low-light or adverse weather conditions, which can improve the accuracy of the detection system.</a:t>
            </a:r>
          </a:p>
          <a:p>
            <a:pPr marL="461963" indent="-285750">
              <a:spcBef>
                <a:spcPts val="580"/>
              </a:spcBef>
              <a:defRPr/>
            </a:pPr>
            <a:r>
              <a:rPr lang="en-US" sz="3400" b="1" dirty="0">
                <a:latin typeface="Times New Roman" panose="02020603050405020304" pitchFamily="18" charset="0"/>
                <a:cs typeface="Times New Roman" pitchFamily="18" charset="0"/>
              </a:rPr>
              <a:t>Cost-Effective: </a:t>
            </a:r>
            <a:r>
              <a:rPr lang="en-US" sz="3400" dirty="0">
                <a:latin typeface="Times New Roman" panose="02020603050405020304" pitchFamily="18" charset="0"/>
                <a:cs typeface="Times New Roman" pitchFamily="18" charset="0"/>
              </a:rPr>
              <a:t>The use of cameras and image processing software can be more cost-effective compared to traditional methods, such as hiring security personnel or using physical barriers.</a:t>
            </a:r>
          </a:p>
          <a:p>
            <a:pPr marL="461963" indent="-285750">
              <a:spcBef>
                <a:spcPts val="580"/>
              </a:spcBef>
              <a:defRPr/>
            </a:pPr>
            <a:r>
              <a:rPr lang="en-US" sz="3400" b="1" dirty="0">
                <a:latin typeface="Times New Roman" panose="02020603050405020304" pitchFamily="18" charset="0"/>
                <a:cs typeface="Times New Roman" pitchFamily="18" charset="0"/>
              </a:rPr>
              <a:t>Non-Invasive</a:t>
            </a:r>
            <a:r>
              <a:rPr lang="en-US" sz="3400" dirty="0">
                <a:latin typeface="Times New Roman" panose="02020603050405020304" pitchFamily="18" charset="0"/>
                <a:cs typeface="Times New Roman" pitchFamily="18" charset="0"/>
              </a:rPr>
              <a:t>: The system is non-invasive and does not require any physical interaction with the animals. It can detect the presence of animals without disturbing their natural behavior.</a:t>
            </a:r>
          </a:p>
          <a:p>
            <a:pPr marL="461963" indent="-285750">
              <a:spcBef>
                <a:spcPts val="580"/>
              </a:spcBef>
              <a:defRPr/>
            </a:pPr>
            <a:r>
              <a:rPr lang="en-US" sz="3400" b="1" dirty="0">
                <a:latin typeface="Times New Roman" panose="02020603050405020304" pitchFamily="18" charset="0"/>
                <a:cs typeface="Times New Roman" pitchFamily="18" charset="0"/>
              </a:rPr>
              <a:t>Scalability: </a:t>
            </a:r>
            <a:r>
              <a:rPr lang="en-US" sz="3400" dirty="0">
                <a:latin typeface="Times New Roman" panose="02020603050405020304" pitchFamily="18" charset="0"/>
                <a:cs typeface="Times New Roman" pitchFamily="18" charset="0"/>
              </a:rPr>
              <a:t>The system can be scaled up or down depending on the size of the agricultural field. The number of cameras and the processing power required can be adjusted accordingly.</a:t>
            </a:r>
          </a:p>
          <a:p>
            <a:pPr marL="461963" indent="-285750">
              <a:spcBef>
                <a:spcPts val="580"/>
              </a:spcBef>
              <a:defRPr/>
            </a:pPr>
            <a:r>
              <a:rPr lang="en-US" sz="3400" b="1" dirty="0">
                <a:latin typeface="Times New Roman" panose="02020603050405020304" pitchFamily="18" charset="0"/>
                <a:cs typeface="Times New Roman" pitchFamily="18" charset="0"/>
              </a:rPr>
              <a:t>Automated Alerts: </a:t>
            </a:r>
            <a:r>
              <a:rPr lang="en-US" sz="3400" dirty="0">
                <a:latin typeface="Times New Roman" panose="02020603050405020304" pitchFamily="18" charset="0"/>
                <a:cs typeface="Times New Roman" pitchFamily="18" charset="0"/>
              </a:rPr>
              <a:t>The system can automatically generate alerts when animals are detected, allowing farmers to respond quickly and efficiently.</a:t>
            </a:r>
          </a:p>
          <a:p>
            <a:pPr marL="461963" indent="-285750">
              <a:spcBef>
                <a:spcPts val="580"/>
              </a:spcBef>
              <a:defRPr/>
            </a:pPr>
            <a:endParaRPr lang="en-US" dirty="0">
              <a:latin typeface="Times New Roman" panose="02020603050405020304" pitchFamily="18" charset="0"/>
              <a:cs typeface="Times New Roman" pitchFamily="18" charset="0"/>
            </a:endParaRPr>
          </a:p>
          <a:p>
            <a:pPr marL="176213">
              <a:spcBef>
                <a:spcPts val="580"/>
              </a:spcBef>
              <a:defRPr/>
            </a:pPr>
            <a:endParaRPr lang="en-US" dirty="0">
              <a:latin typeface="Times New Roman" panose="02020603050405020304" pitchFamily="18" charset="0"/>
              <a:cs typeface="Times New Roman" pitchFamily="18" charset="0"/>
            </a:endParaRPr>
          </a:p>
          <a:p>
            <a:pPr marL="176213">
              <a:spcBef>
                <a:spcPts val="580"/>
              </a:spcBef>
              <a:defRPr/>
            </a:pPr>
            <a:endParaRPr lang="en-US" dirty="0">
              <a:latin typeface="Times New Roman" panose="02020603050405020304" pitchFamily="18" charset="0"/>
              <a:cs typeface="Times New Roman" pitchFamily="18" charset="0"/>
            </a:endParaRPr>
          </a:p>
          <a:p>
            <a:pPr marL="461963" indent="-285750">
              <a:spcBef>
                <a:spcPts val="580"/>
              </a:spcBef>
              <a:defRPr/>
            </a:pPr>
            <a:endParaRPr lang="en-US" dirty="0">
              <a:latin typeface="Times New Roman" panose="02020603050405020304" pitchFamily="18" charset="0"/>
              <a:cs typeface="Times New Roman" pitchFamily="18" charset="0"/>
            </a:endParaRPr>
          </a:p>
          <a:p>
            <a:endParaRPr lang="en-US" dirty="0"/>
          </a:p>
        </p:txBody>
      </p:sp>
      <p:sp>
        <p:nvSpPr>
          <p:cNvPr id="4" name="Slide Number Placeholder 3">
            <a:extLst>
              <a:ext uri="{FF2B5EF4-FFF2-40B4-BE49-F238E27FC236}">
                <a16:creationId xmlns:a16="http://schemas.microsoft.com/office/drawing/2014/main" id="{DD6D8F90-168F-6849-EB53-2A499A75A091}"/>
              </a:ext>
            </a:extLst>
          </p:cNvPr>
          <p:cNvSpPr>
            <a:spLocks noGrp="1"/>
          </p:cNvSpPr>
          <p:nvPr>
            <p:ph type="sldNum" sz="quarter" idx="12"/>
          </p:nvPr>
        </p:nvSpPr>
        <p:spPr>
          <a:xfrm>
            <a:off x="7010400" y="4629150"/>
            <a:ext cx="2133600" cy="273844"/>
          </a:xfrm>
        </p:spPr>
        <p:txBody>
          <a:bodyPr/>
          <a:lstStyle/>
          <a:p>
            <a:fld id="{9CD1D467-2E6E-4DA0-A169-DF27163B33D6}" type="slidenum">
              <a:rPr lang="en-US" smtClean="0"/>
              <a:t>29</a:t>
            </a:fld>
            <a:endParaRPr lang="en-US" dirty="0"/>
          </a:p>
        </p:txBody>
      </p:sp>
    </p:spTree>
    <p:extLst>
      <p:ext uri="{BB962C8B-B14F-4D97-AF65-F5344CB8AC3E}">
        <p14:creationId xmlns:p14="http://schemas.microsoft.com/office/powerpoint/2010/main" val="21851339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solidFill>
                  <a:schemeClr val="bg1"/>
                </a:solidFill>
                <a:latin typeface="Times New Roman" panose="02020603050405020304" pitchFamily="18" charset="0"/>
                <a:cs typeface="Times New Roman" panose="02020603050405020304" pitchFamily="18" charset="0"/>
              </a:rPr>
              <a:t>Objective</a:t>
            </a:r>
          </a:p>
        </p:txBody>
      </p:sp>
      <p:sp>
        <p:nvSpPr>
          <p:cNvPr id="4" name="TextBox 3">
            <a:extLst>
              <a:ext uri="{FF2B5EF4-FFF2-40B4-BE49-F238E27FC236}">
                <a16:creationId xmlns:a16="http://schemas.microsoft.com/office/drawing/2014/main" id="{D7C0F462-D83F-568A-2EFD-48F6A78CF6C1}"/>
              </a:ext>
            </a:extLst>
          </p:cNvPr>
          <p:cNvSpPr txBox="1"/>
          <p:nvPr/>
        </p:nvSpPr>
        <p:spPr>
          <a:xfrm>
            <a:off x="-13607" y="819150"/>
            <a:ext cx="9144000" cy="3785652"/>
          </a:xfrm>
          <a:prstGeom prst="rect">
            <a:avLst/>
          </a:prstGeom>
          <a:noFill/>
        </p:spPr>
        <p:txBody>
          <a:bodyPr wrap="square" rtlCol="0">
            <a:spAutoFit/>
          </a:bodyPr>
          <a:lstStyle/>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To develop a robust and accurate deep learning model using YOLO V7 and Faster RCNN that can detect and classify animal intrusions in agricultural fields using Raspberry Pi in order to prevent crop damage and </a:t>
            </a:r>
            <a:r>
              <a:rPr lang="en-US" sz="1600" i="0" dirty="0">
                <a:effectLst/>
                <a:latin typeface="Times New Roman" panose="02020603050405020304" pitchFamily="18" charset="0"/>
                <a:cs typeface="Times New Roman" panose="02020603050405020304" pitchFamily="18" charset="0"/>
              </a:rPr>
              <a:t>animal-deaths due to electrocution from illegal power fence.</a:t>
            </a:r>
          </a:p>
          <a:p>
            <a:pPr marL="285750" indent="-285750">
              <a:buFont typeface="Arial" panose="020B0604020202020204" pitchFamily="34" charset="0"/>
              <a:buChar char="•"/>
            </a:pPr>
            <a:endParaRPr lang="en-US" sz="1600" i="0" dirty="0">
              <a:effectLst/>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To train the deep learning model on a large dataset of animal images to improve its accuracy and generalization ability.</a:t>
            </a:r>
          </a:p>
          <a:p>
            <a:pPr marL="285750" indent="-285750">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To optimize the model's hyperparameters, such as learning rate, batch size, and regularization, to achieve the best performance on the test dataset.</a:t>
            </a:r>
          </a:p>
          <a:p>
            <a:pPr marL="285750" indent="-285750">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To deploy the trained model on cameras placed in the agricultural fields to detect and classify animal intrusions in real-time.</a:t>
            </a:r>
          </a:p>
          <a:p>
            <a:pPr marL="285750" indent="-285750">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To generate alerts whenever an animal intrusion is detected using Raspberry Pi, allowing farmers or operators to take necessary actions to protect their crops from further damage.</a:t>
            </a:r>
            <a:endParaRPr lang="en-IN" sz="1600" dirty="0">
              <a:latin typeface="Times New Roman" panose="02020603050405020304" pitchFamily="18" charset="0"/>
              <a:cs typeface="Times New Roman" panose="02020603050405020304" pitchFamily="18" charset="0"/>
            </a:endParaRPr>
          </a:p>
        </p:txBody>
      </p:sp>
      <p:sp>
        <p:nvSpPr>
          <p:cNvPr id="3" name="Slide Number Placeholder 2">
            <a:extLst>
              <a:ext uri="{FF2B5EF4-FFF2-40B4-BE49-F238E27FC236}">
                <a16:creationId xmlns:a16="http://schemas.microsoft.com/office/drawing/2014/main" id="{15951242-416A-E564-EFF4-E736BB8EB040}"/>
              </a:ext>
            </a:extLst>
          </p:cNvPr>
          <p:cNvSpPr>
            <a:spLocks noGrp="1"/>
          </p:cNvSpPr>
          <p:nvPr>
            <p:ph type="sldNum" sz="quarter" idx="12"/>
          </p:nvPr>
        </p:nvSpPr>
        <p:spPr>
          <a:xfrm>
            <a:off x="6996793" y="4620280"/>
            <a:ext cx="2133600" cy="273844"/>
          </a:xfrm>
        </p:spPr>
        <p:txBody>
          <a:bodyPr/>
          <a:lstStyle/>
          <a:p>
            <a:fld id="{9CD1D467-2E6E-4DA0-A169-DF27163B33D6}" type="slidenum">
              <a:rPr lang="en-US" smtClean="0"/>
              <a:t>3</a:t>
            </a:fld>
            <a:endParaRPr lang="en-US"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marL="176213" algn="l">
              <a:spcBef>
                <a:spcPts val="580"/>
              </a:spcBef>
              <a:defRPr/>
            </a:pPr>
            <a:r>
              <a:rPr lang="en-GB" altLang="en-US" sz="4000" dirty="0">
                <a:solidFill>
                  <a:schemeClr val="bg1"/>
                </a:solidFill>
                <a:latin typeface="Times New Roman" panose="02020603050405020304" pitchFamily="18" charset="0"/>
                <a:ea typeface="SimSun" panose="02010600030101010101" pitchFamily="2" charset="-122"/>
                <a:cs typeface="Times New Roman" panose="02020603050405020304" pitchFamily="18" charset="0"/>
                <a:sym typeface="Calibri" panose="020F0502020204030204" charset="0"/>
              </a:rPr>
              <a:t>                    Application</a:t>
            </a:r>
            <a:endParaRPr lang="en-US" sz="40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52400" y="1082277"/>
            <a:ext cx="8610600" cy="3546873"/>
          </a:xfrm>
        </p:spPr>
        <p:txBody>
          <a:bodyPr>
            <a:normAutofit fontScale="47500" lnSpcReduction="20000"/>
          </a:bodyPr>
          <a:lstStyle/>
          <a:p>
            <a:r>
              <a:rPr lang="en-US" sz="3400" dirty="0">
                <a:latin typeface="Times New Roman" panose="02020603050405020304" pitchFamily="18" charset="0"/>
                <a:cs typeface="Times New Roman" pitchFamily="18" charset="0"/>
              </a:rPr>
              <a:t>It helps in preventing crop damage and animal-deaths due to electrocution from illegal power fence.</a:t>
            </a:r>
          </a:p>
          <a:p>
            <a:pPr marL="0" indent="0">
              <a:buNone/>
            </a:pPr>
            <a:endParaRPr lang="en-US" sz="3400" dirty="0">
              <a:latin typeface="Times New Roman" panose="02020603050405020304" pitchFamily="18" charset="0"/>
              <a:cs typeface="Times New Roman" pitchFamily="18" charset="0"/>
            </a:endParaRPr>
          </a:p>
          <a:p>
            <a:r>
              <a:rPr lang="en-US" sz="3400" dirty="0">
                <a:latin typeface="Times New Roman" panose="02020603050405020304" pitchFamily="18" charset="0"/>
                <a:cs typeface="Times New Roman" pitchFamily="18" charset="0"/>
              </a:rPr>
              <a:t>The use of the intrusion detection system helps the government to maintain border security and prevent illegal crossings, which can pose a threat to national security.</a:t>
            </a:r>
          </a:p>
          <a:p>
            <a:endParaRPr lang="en-US" sz="3400" dirty="0">
              <a:latin typeface="Times New Roman" panose="02020603050405020304" pitchFamily="18" charset="0"/>
              <a:cs typeface="Times New Roman" pitchFamily="18" charset="0"/>
            </a:endParaRPr>
          </a:p>
          <a:p>
            <a:r>
              <a:rPr lang="en-US" sz="3400" dirty="0">
                <a:latin typeface="Times New Roman" panose="02020603050405020304" pitchFamily="18" charset="0"/>
                <a:cs typeface="Times New Roman" pitchFamily="18" charset="0"/>
              </a:rPr>
              <a:t>The use of the intrusion detection system helps the company to maintain high-security measures and protect sensitive information and assets. The system saves time and money that would have been spent on hiring additional security personnel to monitor entry points.</a:t>
            </a:r>
            <a:br>
              <a:rPr lang="en-US" sz="3400" dirty="0">
                <a:latin typeface="Times New Roman" panose="02020603050405020304" pitchFamily="18" charset="0"/>
                <a:cs typeface="Times New Roman" pitchFamily="18" charset="0"/>
              </a:rPr>
            </a:br>
            <a:br>
              <a:rPr lang="en-US" dirty="0">
                <a:latin typeface="Times New Roman" panose="02020603050405020304" pitchFamily="18" charset="0"/>
                <a:cs typeface="Times New Roman" pitchFamily="18" charset="0"/>
              </a:rPr>
            </a:br>
            <a:br>
              <a:rPr lang="en-US" dirty="0">
                <a:latin typeface="Times New Roman" panose="02020603050405020304" pitchFamily="18" charset="0"/>
                <a:cs typeface="Times New Roman" pitchFamily="18" charset="0"/>
              </a:rPr>
            </a:br>
            <a:br>
              <a:rPr lang="en-US" dirty="0">
                <a:latin typeface="Times New Roman" panose="02020603050405020304" pitchFamily="18" charset="0"/>
                <a:cs typeface="Times New Roman" pitchFamily="18" charset="0"/>
              </a:rPr>
            </a:br>
            <a:br>
              <a:rPr lang="en-US" dirty="0">
                <a:latin typeface="Times New Roman" panose="02020603050405020304" pitchFamily="18" charset="0"/>
                <a:cs typeface="Times New Roman" pitchFamily="18" charset="0"/>
              </a:rPr>
            </a:br>
            <a:endParaRPr lang="en-US" dirty="0"/>
          </a:p>
        </p:txBody>
      </p:sp>
      <p:sp>
        <p:nvSpPr>
          <p:cNvPr id="4" name="Slide Number Placeholder 3">
            <a:extLst>
              <a:ext uri="{FF2B5EF4-FFF2-40B4-BE49-F238E27FC236}">
                <a16:creationId xmlns:a16="http://schemas.microsoft.com/office/drawing/2014/main" id="{CFD6FCC1-AEC0-EDED-973A-273AA263D981}"/>
              </a:ext>
            </a:extLst>
          </p:cNvPr>
          <p:cNvSpPr>
            <a:spLocks noGrp="1"/>
          </p:cNvSpPr>
          <p:nvPr>
            <p:ph type="sldNum" sz="quarter" idx="12"/>
          </p:nvPr>
        </p:nvSpPr>
        <p:spPr>
          <a:xfrm>
            <a:off x="7010400" y="4629150"/>
            <a:ext cx="2133600" cy="273844"/>
          </a:xfrm>
        </p:spPr>
        <p:txBody>
          <a:bodyPr/>
          <a:lstStyle/>
          <a:p>
            <a:fld id="{9CD1D467-2E6E-4DA0-A169-DF27163B33D6}" type="slidenum">
              <a:rPr lang="en-US" smtClean="0"/>
              <a:t>30</a:t>
            </a:fld>
            <a:endParaRPr lang="en-US"/>
          </a:p>
        </p:txBody>
      </p:sp>
    </p:spTree>
    <p:extLst>
      <p:ext uri="{BB962C8B-B14F-4D97-AF65-F5344CB8AC3E}">
        <p14:creationId xmlns:p14="http://schemas.microsoft.com/office/powerpoint/2010/main" val="4841660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altLang="en-US" dirty="0">
                <a:solidFill>
                  <a:schemeClr val="bg1"/>
                </a:solidFill>
                <a:latin typeface="Times New Roman" panose="02020603050405020304" pitchFamily="18" charset="0"/>
                <a:ea typeface="SimSun" panose="02010600030101010101" pitchFamily="2" charset="-122"/>
                <a:cs typeface="Times New Roman" panose="02020603050405020304" pitchFamily="18" charset="0"/>
                <a:sym typeface="Calibri" panose="020F0502020204030204" charset="0"/>
              </a:rPr>
              <a:t>Action Plan </a:t>
            </a: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normAutofit/>
          </a:bodyPr>
          <a:lstStyle/>
          <a:p>
            <a:pPr marL="0" indent="0">
              <a:spcBef>
                <a:spcPts val="580"/>
              </a:spcBef>
              <a:buNone/>
              <a:defRPr/>
            </a:pPr>
            <a:r>
              <a:rPr lang="en-US" sz="1600" b="1" dirty="0">
                <a:latin typeface="Times New Roman" panose="02020603050405020304" pitchFamily="18" charset="0"/>
                <a:cs typeface="Times New Roman" pitchFamily="18" charset="0"/>
              </a:rPr>
              <a:t>REVIEW 1:</a:t>
            </a:r>
          </a:p>
          <a:p>
            <a:pPr marL="0" indent="0">
              <a:spcBef>
                <a:spcPts val="580"/>
              </a:spcBef>
              <a:buNone/>
              <a:defRPr/>
            </a:pPr>
            <a:r>
              <a:rPr lang="en-US" sz="1600" dirty="0">
                <a:latin typeface="Times New Roman" panose="02020603050405020304" pitchFamily="18" charset="0"/>
                <a:cs typeface="Times New Roman" pitchFamily="18" charset="0"/>
              </a:rPr>
              <a:t>Collection of Data sets, labelling the images, training the ML model and validating the generated model with YOLO V7.</a:t>
            </a:r>
            <a:endParaRPr lang="en-US" sz="1600" b="1" dirty="0">
              <a:latin typeface="Times New Roman" panose="02020603050405020304" pitchFamily="18" charset="0"/>
              <a:cs typeface="Times New Roman" pitchFamily="18" charset="0"/>
            </a:endParaRPr>
          </a:p>
          <a:p>
            <a:pPr marL="0" indent="0">
              <a:spcBef>
                <a:spcPts val="580"/>
              </a:spcBef>
              <a:buNone/>
              <a:defRPr/>
            </a:pPr>
            <a:r>
              <a:rPr lang="en-US" sz="1600" b="1" dirty="0">
                <a:latin typeface="Times New Roman" panose="02020603050405020304" pitchFamily="18" charset="0"/>
                <a:cs typeface="Times New Roman" pitchFamily="18" charset="0"/>
              </a:rPr>
              <a:t>REVIEW 2:</a:t>
            </a:r>
          </a:p>
          <a:p>
            <a:pPr marL="0" indent="0">
              <a:spcBef>
                <a:spcPts val="580"/>
              </a:spcBef>
              <a:buNone/>
              <a:defRPr/>
            </a:pPr>
            <a:r>
              <a:rPr lang="en-US" sz="1600" dirty="0">
                <a:latin typeface="Times New Roman" panose="02020603050405020304" pitchFamily="18" charset="0"/>
                <a:cs typeface="Times New Roman" pitchFamily="18" charset="0"/>
              </a:rPr>
              <a:t>Training and validation using Fast RCNN approach. Creating a python script and detecting the movement of object in live video feed.</a:t>
            </a:r>
          </a:p>
          <a:p>
            <a:pPr marL="0" indent="0">
              <a:spcBef>
                <a:spcPts val="580"/>
              </a:spcBef>
              <a:buNone/>
              <a:defRPr/>
            </a:pPr>
            <a:r>
              <a:rPr lang="en-US" sz="1600" b="1" dirty="0">
                <a:latin typeface="Times New Roman" panose="02020603050405020304" pitchFamily="18" charset="0"/>
                <a:cs typeface="Times New Roman" pitchFamily="18" charset="0"/>
              </a:rPr>
              <a:t>REVIEW 3:</a:t>
            </a:r>
          </a:p>
          <a:p>
            <a:pPr marL="0" indent="0">
              <a:spcBef>
                <a:spcPts val="580"/>
              </a:spcBef>
              <a:buNone/>
              <a:defRPr/>
            </a:pPr>
            <a:r>
              <a:rPr lang="en-US" sz="1600" dirty="0">
                <a:latin typeface="Times New Roman" panose="02020603050405020304" pitchFamily="18" charset="0"/>
                <a:cs typeface="Times New Roman" pitchFamily="18" charset="0"/>
              </a:rPr>
              <a:t>Processing it in the ML model and detecting the animal and notifying the farmer using GSM and generating specific repellent sounds for specific animals.</a:t>
            </a:r>
          </a:p>
          <a:p>
            <a:pPr marL="0" indent="0">
              <a:spcBef>
                <a:spcPts val="580"/>
              </a:spcBef>
              <a:buNone/>
              <a:defRPr/>
            </a:pPr>
            <a:endParaRPr lang="en-US" sz="1600" dirty="0">
              <a:latin typeface="Times New Roman" panose="02020603050405020304" pitchFamily="18" charset="0"/>
              <a:cs typeface="Times New Roman" pitchFamily="18" charset="0"/>
            </a:endParaRPr>
          </a:p>
          <a:p>
            <a:pPr marL="461963" indent="-285750">
              <a:spcBef>
                <a:spcPts val="580"/>
              </a:spcBef>
              <a:defRPr/>
            </a:pPr>
            <a:endParaRPr lang="en-US" dirty="0">
              <a:latin typeface="Times New Roman" panose="02020603050405020304" pitchFamily="18" charset="0"/>
              <a:cs typeface="Times New Roman" pitchFamily="18" charset="0"/>
            </a:endParaRPr>
          </a:p>
          <a:p>
            <a:pPr marL="461963" indent="-285750">
              <a:spcBef>
                <a:spcPts val="580"/>
              </a:spcBef>
              <a:defRPr/>
            </a:pPr>
            <a:endParaRPr lang="en-US" dirty="0">
              <a:latin typeface="Times New Roman" panose="02020603050405020304" pitchFamily="18" charset="0"/>
              <a:cs typeface="Times New Roman" pitchFamily="18" charset="0"/>
            </a:endParaRPr>
          </a:p>
          <a:p>
            <a:pPr marL="176213">
              <a:spcBef>
                <a:spcPts val="580"/>
              </a:spcBef>
              <a:defRPr/>
            </a:pPr>
            <a:endParaRPr lang="en-US" dirty="0">
              <a:latin typeface="Times New Roman" panose="02020603050405020304" pitchFamily="18" charset="0"/>
              <a:cs typeface="Times New Roman" pitchFamily="18" charset="0"/>
            </a:endParaRPr>
          </a:p>
          <a:p>
            <a:endParaRPr lang="en-US" dirty="0"/>
          </a:p>
        </p:txBody>
      </p:sp>
      <p:sp>
        <p:nvSpPr>
          <p:cNvPr id="4" name="Slide Number Placeholder 3">
            <a:extLst>
              <a:ext uri="{FF2B5EF4-FFF2-40B4-BE49-F238E27FC236}">
                <a16:creationId xmlns:a16="http://schemas.microsoft.com/office/drawing/2014/main" id="{C8E8B4AC-995A-C4E5-565C-8EF536857917}"/>
              </a:ext>
            </a:extLst>
          </p:cNvPr>
          <p:cNvSpPr>
            <a:spLocks noGrp="1"/>
          </p:cNvSpPr>
          <p:nvPr>
            <p:ph type="sldNum" sz="quarter" idx="12"/>
          </p:nvPr>
        </p:nvSpPr>
        <p:spPr>
          <a:xfrm>
            <a:off x="7010400" y="4628913"/>
            <a:ext cx="2133600" cy="273844"/>
          </a:xfrm>
        </p:spPr>
        <p:txBody>
          <a:bodyPr/>
          <a:lstStyle/>
          <a:p>
            <a:fld id="{9CD1D467-2E6E-4DA0-A169-DF27163B33D6}" type="slidenum">
              <a:rPr lang="en-US" smtClean="0"/>
              <a:t>31</a:t>
            </a:fld>
            <a:endParaRPr lang="en-US" dirty="0"/>
          </a:p>
        </p:txBody>
      </p:sp>
    </p:spTree>
    <p:extLst>
      <p:ext uri="{BB962C8B-B14F-4D97-AF65-F5344CB8AC3E}">
        <p14:creationId xmlns:p14="http://schemas.microsoft.com/office/powerpoint/2010/main" val="106990549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solidFill>
                  <a:schemeClr val="bg1"/>
                </a:solidFill>
                <a:latin typeface="Times New Roman" panose="02020603050405020304" pitchFamily="18" charset="0"/>
                <a:cs typeface="Times New Roman" panose="02020603050405020304" pitchFamily="18" charset="0"/>
              </a:rPr>
              <a:t>References</a:t>
            </a:r>
          </a:p>
        </p:txBody>
      </p:sp>
      <p:sp>
        <p:nvSpPr>
          <p:cNvPr id="3" name="Content Placeholder 2"/>
          <p:cNvSpPr>
            <a:spLocks noGrp="1"/>
          </p:cNvSpPr>
          <p:nvPr>
            <p:ph idx="1"/>
          </p:nvPr>
        </p:nvSpPr>
        <p:spPr>
          <a:xfrm>
            <a:off x="0" y="819150"/>
            <a:ext cx="9144000" cy="3962400"/>
          </a:xfrm>
        </p:spPr>
        <p:txBody>
          <a:bodyPr>
            <a:normAutofit/>
          </a:bodyPr>
          <a:lstStyle/>
          <a:p>
            <a:pPr marL="0" marR="8255" indent="0" algn="just">
              <a:spcBef>
                <a:spcPts val="100"/>
              </a:spcBef>
              <a:buNone/>
            </a:pPr>
            <a:r>
              <a:rPr lang="en-IN" sz="1600" dirty="0">
                <a:latin typeface="Times New Roman" panose="02020603050405020304" pitchFamily="18" charset="0"/>
                <a:cs typeface="Times New Roman" panose="02020603050405020304" pitchFamily="18" charset="0"/>
              </a:rPr>
              <a:t>[1]. </a:t>
            </a:r>
            <a:r>
              <a:rPr lang="en-IN" sz="1600" kern="100" dirty="0">
                <a:solidFill>
                  <a:srgbClr val="333333"/>
                </a:solidFill>
                <a:latin typeface="Times New Roman" panose="02020603050405020304" pitchFamily="18" charset="0"/>
                <a:ea typeface="Calibri" panose="020F0502020204030204" pitchFamily="34" charset="0"/>
                <a:cs typeface="Times New Roman" panose="02020603050405020304" pitchFamily="18" charset="0"/>
              </a:rPr>
              <a:t>N. </a:t>
            </a:r>
            <a:r>
              <a:rPr lang="en-IN" sz="1600" kern="100" dirty="0" err="1">
                <a:solidFill>
                  <a:srgbClr val="333333"/>
                </a:solidFill>
                <a:latin typeface="Times New Roman" panose="02020603050405020304" pitchFamily="18" charset="0"/>
                <a:ea typeface="Calibri" panose="020F0502020204030204" pitchFamily="34" charset="0"/>
                <a:cs typeface="Times New Roman" panose="02020603050405020304" pitchFamily="18" charset="0"/>
              </a:rPr>
              <a:t>Mamat</a:t>
            </a:r>
            <a:r>
              <a:rPr lang="en-IN" sz="1600" kern="100" dirty="0">
                <a:solidFill>
                  <a:srgbClr val="333333"/>
                </a:solidFill>
                <a:latin typeface="Times New Roman" panose="02020603050405020304" pitchFamily="18" charset="0"/>
                <a:ea typeface="Calibri" panose="020F0502020204030204" pitchFamily="34" charset="0"/>
                <a:cs typeface="Times New Roman" panose="02020603050405020304" pitchFamily="18" charset="0"/>
              </a:rPr>
              <a:t>, M. F. Othman and F. Yakub, "Animal Intrusion Detection in Farming Area using YOLOv5        Approach," </a:t>
            </a:r>
            <a:r>
              <a:rPr lang="en-IN" sz="1600" i="1" kern="100" dirty="0">
                <a:solidFill>
                  <a:srgbClr val="333333"/>
                </a:solidFill>
                <a:latin typeface="Times New Roman" panose="02020603050405020304" pitchFamily="18" charset="0"/>
                <a:ea typeface="Calibri" panose="020F0502020204030204" pitchFamily="34" charset="0"/>
                <a:cs typeface="Times New Roman" panose="02020603050405020304" pitchFamily="18" charset="0"/>
              </a:rPr>
              <a:t>2022 22nd International Conference on Control, Automation and Systems (ICCAS)</a:t>
            </a:r>
            <a:r>
              <a:rPr lang="en-IN" sz="1600" kern="100" dirty="0">
                <a:solidFill>
                  <a:srgbClr val="333333"/>
                </a:solidFill>
                <a:latin typeface="Times New Roman" panose="02020603050405020304" pitchFamily="18" charset="0"/>
                <a:ea typeface="Calibri" panose="020F0502020204030204" pitchFamily="34" charset="0"/>
                <a:cs typeface="Times New Roman" panose="02020603050405020304" pitchFamily="18" charset="0"/>
              </a:rPr>
              <a:t>, </a:t>
            </a:r>
            <a:r>
              <a:rPr lang="en-IN" sz="1600" kern="100" dirty="0" err="1">
                <a:solidFill>
                  <a:srgbClr val="333333"/>
                </a:solidFill>
                <a:latin typeface="Times New Roman" panose="02020603050405020304" pitchFamily="18" charset="0"/>
                <a:ea typeface="Calibri" panose="020F0502020204030204" pitchFamily="34" charset="0"/>
                <a:cs typeface="Times New Roman" panose="02020603050405020304" pitchFamily="18" charset="0"/>
              </a:rPr>
              <a:t>Jeju</a:t>
            </a:r>
            <a:r>
              <a:rPr lang="en-IN" sz="1600" kern="100" dirty="0">
                <a:solidFill>
                  <a:srgbClr val="333333"/>
                </a:solidFill>
                <a:latin typeface="Times New Roman" panose="02020603050405020304" pitchFamily="18" charset="0"/>
                <a:ea typeface="Calibri" panose="020F0502020204030204" pitchFamily="34" charset="0"/>
                <a:cs typeface="Times New Roman" panose="02020603050405020304" pitchFamily="18" charset="0"/>
              </a:rPr>
              <a:t>, Korea, Republic of, 2022, pp. 1-5, </a:t>
            </a:r>
            <a:r>
              <a:rPr lang="en-IN" sz="1600" kern="100" dirty="0" err="1">
                <a:solidFill>
                  <a:srgbClr val="333333"/>
                </a:solidFill>
                <a:latin typeface="Times New Roman" panose="02020603050405020304" pitchFamily="18" charset="0"/>
                <a:ea typeface="Calibri" panose="020F0502020204030204" pitchFamily="34" charset="0"/>
                <a:cs typeface="Times New Roman" panose="02020603050405020304" pitchFamily="18" charset="0"/>
              </a:rPr>
              <a:t>doi</a:t>
            </a:r>
            <a:r>
              <a:rPr lang="en-IN" sz="1600" kern="100" dirty="0">
                <a:solidFill>
                  <a:srgbClr val="333333"/>
                </a:solidFill>
                <a:latin typeface="Times New Roman" panose="02020603050405020304" pitchFamily="18" charset="0"/>
                <a:ea typeface="Calibri" panose="020F0502020204030204" pitchFamily="34" charset="0"/>
                <a:cs typeface="Times New Roman" panose="02020603050405020304" pitchFamily="18" charset="0"/>
              </a:rPr>
              <a:t>: 10.23919/ICCAS55662.2022.10003780.</a:t>
            </a:r>
          </a:p>
          <a:p>
            <a:pPr marL="25400" marR="8255" algn="just">
              <a:spcBef>
                <a:spcPts val="100"/>
              </a:spcBef>
            </a:pPr>
            <a:endParaRPr lang="en-IN" sz="1600" spc="5" dirty="0">
              <a:latin typeface="Times New Roman" panose="02020603050405020304" pitchFamily="18" charset="0"/>
              <a:cs typeface="Times New Roman" panose="02020603050405020304" pitchFamily="18" charset="0"/>
            </a:endParaRPr>
          </a:p>
          <a:p>
            <a:pPr marL="0" marR="8255" indent="0" algn="just">
              <a:spcBef>
                <a:spcPts val="100"/>
              </a:spcBef>
              <a:buNone/>
            </a:pPr>
            <a:r>
              <a:rPr lang="en-IN" sz="1600" dirty="0">
                <a:latin typeface="Times New Roman" panose="02020603050405020304" pitchFamily="18" charset="0"/>
                <a:cs typeface="Times New Roman" panose="02020603050405020304" pitchFamily="18" charset="0"/>
              </a:rPr>
              <a:t>[2]. N. L. </a:t>
            </a:r>
            <a:r>
              <a:rPr lang="en-IN" sz="1600" dirty="0" err="1">
                <a:latin typeface="Times New Roman" panose="02020603050405020304" pitchFamily="18" charset="0"/>
                <a:cs typeface="Times New Roman" panose="02020603050405020304" pitchFamily="18" charset="0"/>
              </a:rPr>
              <a:t>Vidya</a:t>
            </a:r>
            <a:r>
              <a:rPr lang="en-IN" sz="1600" dirty="0">
                <a:latin typeface="Times New Roman" panose="02020603050405020304" pitchFamily="18" charset="0"/>
                <a:cs typeface="Times New Roman" panose="02020603050405020304" pitchFamily="18" charset="0"/>
              </a:rPr>
              <a:t>, M. </a:t>
            </a:r>
            <a:r>
              <a:rPr lang="en-IN" sz="1600" dirty="0" err="1">
                <a:latin typeface="Times New Roman" panose="02020603050405020304" pitchFamily="18" charset="0"/>
                <a:cs typeface="Times New Roman" panose="02020603050405020304" pitchFamily="18" charset="0"/>
              </a:rPr>
              <a:t>Meghana</a:t>
            </a:r>
            <a:r>
              <a:rPr lang="en-IN" sz="1600" dirty="0">
                <a:latin typeface="Times New Roman" panose="02020603050405020304" pitchFamily="18" charset="0"/>
                <a:cs typeface="Times New Roman" panose="02020603050405020304" pitchFamily="18" charset="0"/>
              </a:rPr>
              <a:t>, P. Ravi and N. Kumar, "Virtual Fencing using </a:t>
            </a:r>
            <a:r>
              <a:rPr lang="en-IN" sz="1600" dirty="0" err="1">
                <a:latin typeface="Times New Roman" panose="02020603050405020304" pitchFamily="18" charset="0"/>
                <a:cs typeface="Times New Roman" panose="02020603050405020304" pitchFamily="18" charset="0"/>
              </a:rPr>
              <a:t>Yolo</a:t>
            </a:r>
            <a:r>
              <a:rPr lang="en-IN" sz="1600" dirty="0">
                <a:latin typeface="Times New Roman" panose="02020603050405020304" pitchFamily="18" charset="0"/>
                <a:cs typeface="Times New Roman" panose="02020603050405020304" pitchFamily="18" charset="0"/>
              </a:rPr>
              <a:t> Framework in Agriculture Field," 2021 Third International Conference on Intelligent Communication Technologies and Virtual Mobile Networks (ICICV), Tirunelveli, India, 2021, pp. 441-446, </a:t>
            </a:r>
            <a:r>
              <a:rPr lang="en-IN" sz="1600" dirty="0" err="1">
                <a:latin typeface="Times New Roman" panose="02020603050405020304" pitchFamily="18" charset="0"/>
                <a:cs typeface="Times New Roman" panose="02020603050405020304" pitchFamily="18" charset="0"/>
              </a:rPr>
              <a:t>doi</a:t>
            </a:r>
            <a:r>
              <a:rPr lang="en-IN" sz="1600" dirty="0">
                <a:latin typeface="Times New Roman" panose="02020603050405020304" pitchFamily="18" charset="0"/>
                <a:cs typeface="Times New Roman" panose="02020603050405020304" pitchFamily="18" charset="0"/>
              </a:rPr>
              <a:t>: 10.1109/ICICV50876.2021.9388585.</a:t>
            </a:r>
          </a:p>
          <a:p>
            <a:pPr marL="25400" marR="8255" algn="just">
              <a:spcBef>
                <a:spcPts val="100"/>
              </a:spcBef>
            </a:pPr>
            <a:endParaRPr lang="en-IN" sz="1600" dirty="0">
              <a:latin typeface="Times New Roman" panose="02020603050405020304" pitchFamily="18" charset="0"/>
              <a:cs typeface="Times New Roman" panose="02020603050405020304" pitchFamily="18" charset="0"/>
            </a:endParaRPr>
          </a:p>
          <a:p>
            <a:pPr marL="0" marR="13335" indent="0" algn="just">
              <a:buNone/>
            </a:pPr>
            <a:r>
              <a:rPr lang="en-IN" sz="1600" dirty="0">
                <a:latin typeface="Times New Roman" panose="02020603050405020304" pitchFamily="18" charset="0"/>
                <a:cs typeface="Times New Roman" panose="02020603050405020304" pitchFamily="18" charset="0"/>
              </a:rPr>
              <a:t>[3]. B. K. Reddy, S. </a:t>
            </a:r>
            <a:r>
              <a:rPr lang="en-IN" sz="1600" dirty="0" err="1">
                <a:latin typeface="Times New Roman" panose="02020603050405020304" pitchFamily="18" charset="0"/>
                <a:cs typeface="Times New Roman" panose="02020603050405020304" pitchFamily="18" charset="0"/>
              </a:rPr>
              <a:t>Bano</a:t>
            </a:r>
            <a:r>
              <a:rPr lang="en-IN" sz="1600" dirty="0">
                <a:latin typeface="Times New Roman" panose="02020603050405020304" pitchFamily="18" charset="0"/>
                <a:cs typeface="Times New Roman" panose="02020603050405020304" pitchFamily="18" charset="0"/>
              </a:rPr>
              <a:t>, G. G. Reddy, R. </a:t>
            </a:r>
            <a:r>
              <a:rPr lang="en-IN" sz="1600" dirty="0" err="1">
                <a:latin typeface="Times New Roman" panose="02020603050405020304" pitchFamily="18" charset="0"/>
                <a:cs typeface="Times New Roman" panose="02020603050405020304" pitchFamily="18" charset="0"/>
              </a:rPr>
              <a:t>Kommineni</a:t>
            </a:r>
            <a:r>
              <a:rPr lang="en-IN" sz="1600" dirty="0">
                <a:latin typeface="Times New Roman" panose="02020603050405020304" pitchFamily="18" charset="0"/>
                <a:cs typeface="Times New Roman" panose="02020603050405020304" pitchFamily="18" charset="0"/>
              </a:rPr>
              <a:t> and P. Y. Reddy, "Convolutional Network based Animal Recognition using YOLO and </a:t>
            </a:r>
            <a:r>
              <a:rPr lang="en-IN" sz="1600" dirty="0" err="1">
                <a:latin typeface="Times New Roman" panose="02020603050405020304" pitchFamily="18" charset="0"/>
                <a:cs typeface="Times New Roman" panose="02020603050405020304" pitchFamily="18" charset="0"/>
              </a:rPr>
              <a:t>Darknet</a:t>
            </a:r>
            <a:r>
              <a:rPr lang="en-IN" sz="1600" dirty="0">
                <a:latin typeface="Times New Roman" panose="02020603050405020304" pitchFamily="18" charset="0"/>
                <a:cs typeface="Times New Roman" panose="02020603050405020304" pitchFamily="18" charset="0"/>
              </a:rPr>
              <a:t>," 2021 6th International Conference on Inventive Computation Technologies (ICICT), Coimbatore, India, 2021, pp. 1198-1203, </a:t>
            </a:r>
            <a:r>
              <a:rPr lang="en-IN" sz="1600" dirty="0" err="1">
                <a:latin typeface="Times New Roman" panose="02020603050405020304" pitchFamily="18" charset="0"/>
                <a:cs typeface="Times New Roman" panose="02020603050405020304" pitchFamily="18" charset="0"/>
              </a:rPr>
              <a:t>doi</a:t>
            </a:r>
            <a:r>
              <a:rPr lang="en-IN" sz="1600" dirty="0">
                <a:latin typeface="Times New Roman" panose="02020603050405020304" pitchFamily="18" charset="0"/>
                <a:cs typeface="Times New Roman" panose="02020603050405020304" pitchFamily="18" charset="0"/>
              </a:rPr>
              <a:t>: 10.1109/ICICT50816.2021.9358620.</a:t>
            </a:r>
            <a:r>
              <a:rPr lang="en-IN" sz="1600" spc="5" dirty="0">
                <a:latin typeface="Times New Roman" panose="02020603050405020304" pitchFamily="18" charset="0"/>
                <a:cs typeface="Times New Roman" panose="02020603050405020304" pitchFamily="18" charset="0"/>
              </a:rPr>
              <a:t> </a:t>
            </a:r>
          </a:p>
          <a:p>
            <a:pPr marL="12700" marR="13335" algn="just"/>
            <a:endParaRPr lang="en-IN" sz="1600" spc="5" dirty="0">
              <a:latin typeface="Times New Roman" panose="02020603050405020304" pitchFamily="18" charset="0"/>
              <a:cs typeface="Times New Roman" panose="02020603050405020304" pitchFamily="18" charset="0"/>
            </a:endParaRPr>
          </a:p>
          <a:p>
            <a:pPr marL="0" indent="0">
              <a:buNone/>
            </a:pPr>
            <a:endParaRPr lang="en-US" sz="1600" dirty="0"/>
          </a:p>
        </p:txBody>
      </p:sp>
      <p:sp>
        <p:nvSpPr>
          <p:cNvPr id="4" name="Slide Number Placeholder 3">
            <a:extLst>
              <a:ext uri="{FF2B5EF4-FFF2-40B4-BE49-F238E27FC236}">
                <a16:creationId xmlns:a16="http://schemas.microsoft.com/office/drawing/2014/main" id="{41D3BA92-8537-2997-F738-1250CB91C216}"/>
              </a:ext>
            </a:extLst>
          </p:cNvPr>
          <p:cNvSpPr>
            <a:spLocks noGrp="1"/>
          </p:cNvSpPr>
          <p:nvPr>
            <p:ph type="sldNum" sz="quarter" idx="12"/>
          </p:nvPr>
        </p:nvSpPr>
        <p:spPr>
          <a:xfrm>
            <a:off x="7010400" y="4628913"/>
            <a:ext cx="2133600" cy="273844"/>
          </a:xfrm>
        </p:spPr>
        <p:txBody>
          <a:bodyPr/>
          <a:lstStyle/>
          <a:p>
            <a:fld id="{9CD1D467-2E6E-4DA0-A169-DF27163B33D6}" type="slidenum">
              <a:rPr lang="en-US" smtClean="0"/>
              <a:t>32</a:t>
            </a:fld>
            <a:endParaRPr lang="en-US"/>
          </a:p>
        </p:txBody>
      </p:sp>
    </p:spTree>
    <p:extLst>
      <p:ext uri="{BB962C8B-B14F-4D97-AF65-F5344CB8AC3E}">
        <p14:creationId xmlns:p14="http://schemas.microsoft.com/office/powerpoint/2010/main" val="285061246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solidFill>
                  <a:schemeClr val="bg1"/>
                </a:solidFill>
                <a:latin typeface="Times New Roman" panose="02020603050405020304" pitchFamily="18" charset="0"/>
                <a:cs typeface="Times New Roman" panose="02020603050405020304" pitchFamily="18" charset="0"/>
              </a:rPr>
              <a:t>References</a:t>
            </a:r>
          </a:p>
        </p:txBody>
      </p:sp>
      <p:sp>
        <p:nvSpPr>
          <p:cNvPr id="3" name="Content Placeholder 2"/>
          <p:cNvSpPr>
            <a:spLocks noGrp="1"/>
          </p:cNvSpPr>
          <p:nvPr>
            <p:ph idx="1"/>
          </p:nvPr>
        </p:nvSpPr>
        <p:spPr>
          <a:xfrm>
            <a:off x="0" y="819150"/>
            <a:ext cx="9144000" cy="3962400"/>
          </a:xfrm>
        </p:spPr>
        <p:txBody>
          <a:bodyPr>
            <a:normAutofit/>
          </a:bodyPr>
          <a:lstStyle/>
          <a:p>
            <a:pPr marL="12700" marR="13335" algn="just"/>
            <a:endParaRPr lang="en-IN" sz="1600" spc="5" dirty="0">
              <a:latin typeface="Times New Roman" panose="02020603050405020304" pitchFamily="18" charset="0"/>
              <a:cs typeface="Times New Roman" panose="02020603050405020304" pitchFamily="18" charset="0"/>
            </a:endParaRPr>
          </a:p>
          <a:p>
            <a:pPr marL="0" indent="0">
              <a:buNone/>
            </a:pPr>
            <a:endParaRPr lang="en-US" sz="1600" dirty="0"/>
          </a:p>
        </p:txBody>
      </p:sp>
      <p:sp>
        <p:nvSpPr>
          <p:cNvPr id="4" name="Slide Number Placeholder 3">
            <a:extLst>
              <a:ext uri="{FF2B5EF4-FFF2-40B4-BE49-F238E27FC236}">
                <a16:creationId xmlns:a16="http://schemas.microsoft.com/office/drawing/2014/main" id="{41D3BA92-8537-2997-F738-1250CB91C216}"/>
              </a:ext>
            </a:extLst>
          </p:cNvPr>
          <p:cNvSpPr>
            <a:spLocks noGrp="1"/>
          </p:cNvSpPr>
          <p:nvPr>
            <p:ph type="sldNum" sz="quarter" idx="12"/>
          </p:nvPr>
        </p:nvSpPr>
        <p:spPr>
          <a:xfrm>
            <a:off x="7010400" y="4628913"/>
            <a:ext cx="2133600" cy="273844"/>
          </a:xfrm>
        </p:spPr>
        <p:txBody>
          <a:bodyPr/>
          <a:lstStyle/>
          <a:p>
            <a:fld id="{9CD1D467-2E6E-4DA0-A169-DF27163B33D6}" type="slidenum">
              <a:rPr lang="en-US" smtClean="0"/>
              <a:t>33</a:t>
            </a:fld>
            <a:endParaRPr lang="en-US"/>
          </a:p>
        </p:txBody>
      </p:sp>
      <p:sp>
        <p:nvSpPr>
          <p:cNvPr id="6" name="TextBox 5">
            <a:extLst>
              <a:ext uri="{FF2B5EF4-FFF2-40B4-BE49-F238E27FC236}">
                <a16:creationId xmlns:a16="http://schemas.microsoft.com/office/drawing/2014/main" id="{22FA1FE3-5533-A383-BC9B-0D22E3442FA5}"/>
              </a:ext>
            </a:extLst>
          </p:cNvPr>
          <p:cNvSpPr txBox="1"/>
          <p:nvPr/>
        </p:nvSpPr>
        <p:spPr>
          <a:xfrm>
            <a:off x="0" y="819150"/>
            <a:ext cx="9144000" cy="923330"/>
          </a:xfrm>
          <a:prstGeom prst="rect">
            <a:avLst/>
          </a:prstGeom>
          <a:noFill/>
        </p:spPr>
        <p:txBody>
          <a:bodyPr wrap="square">
            <a:spAutoFit/>
          </a:bodyPr>
          <a:lstStyle/>
          <a:p>
            <a:pPr marL="0" indent="0">
              <a:spcBef>
                <a:spcPts val="580"/>
              </a:spcBef>
              <a:buNone/>
              <a:defRPr/>
            </a:pPr>
            <a:r>
              <a:rPr lang="en-IN" sz="1800" dirty="0">
                <a:latin typeface="Times New Roman" panose="02020603050405020304" pitchFamily="18" charset="0"/>
                <a:cs typeface="Times New Roman" panose="02020603050405020304" pitchFamily="18" charset="0"/>
              </a:rPr>
              <a:t>[4]. </a:t>
            </a:r>
            <a:r>
              <a:rPr lang="en-US" sz="1800" dirty="0">
                <a:latin typeface="Times New Roman" panose="02020603050405020304" pitchFamily="18" charset="0"/>
                <a:cs typeface="Times New Roman" panose="02020603050405020304" pitchFamily="18" charset="0"/>
              </a:rPr>
              <a:t>Balakrishna, K., Mohammed, F., </a:t>
            </a:r>
            <a:r>
              <a:rPr lang="en-US" sz="1800" dirty="0" err="1">
                <a:latin typeface="Times New Roman" panose="02020603050405020304" pitchFamily="18" charset="0"/>
                <a:cs typeface="Times New Roman" panose="02020603050405020304" pitchFamily="18" charset="0"/>
              </a:rPr>
              <a:t>Ullas</a:t>
            </a:r>
            <a:r>
              <a:rPr lang="en-US" sz="1800" dirty="0">
                <a:latin typeface="Times New Roman" panose="02020603050405020304" pitchFamily="18" charset="0"/>
                <a:cs typeface="Times New Roman" panose="02020603050405020304" pitchFamily="18" charset="0"/>
              </a:rPr>
              <a:t>, C., Hema, C., &amp; Sonakshi, S. (2021). Application of   IOT and machine learning in crop protection against animal intrusion. </a:t>
            </a:r>
            <a:r>
              <a:rPr lang="en-US" sz="1800" i="1" dirty="0">
                <a:latin typeface="Times New Roman" panose="02020603050405020304" pitchFamily="18" charset="0"/>
                <a:cs typeface="Times New Roman" panose="02020603050405020304" pitchFamily="18" charset="0"/>
              </a:rPr>
              <a:t>Global Transitions Proceedings</a:t>
            </a:r>
            <a:r>
              <a:rPr lang="en-US" sz="1800" dirty="0">
                <a:latin typeface="Times New Roman" panose="02020603050405020304" pitchFamily="18" charset="0"/>
                <a:cs typeface="Times New Roman" pitchFamily="18" charset="0"/>
              </a:rPr>
              <a:t>, </a:t>
            </a:r>
            <a:r>
              <a:rPr lang="en-US" sz="1800" i="1" dirty="0">
                <a:latin typeface="Times New Roman" panose="02020603050405020304" pitchFamily="18" charset="0"/>
                <a:cs typeface="Times New Roman" panose="02020603050405020304" pitchFamily="18" charset="0"/>
              </a:rPr>
              <a:t>2</a:t>
            </a:r>
            <a:r>
              <a:rPr lang="en-US" sz="1800" dirty="0">
                <a:latin typeface="Times New Roman" panose="02020603050405020304" pitchFamily="18" charset="0"/>
                <a:cs typeface="Times New Roman" pitchFamily="18" charset="0"/>
              </a:rPr>
              <a:t>(2), 169-174. https://doi.org/10.1016/j.gltp.2021.08.061</a:t>
            </a:r>
            <a:endParaRPr lang="en-IN" sz="1800" spc="5"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7559647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98A875E-CFE9-8D47-B72E-5F522704E8DA}"/>
              </a:ext>
            </a:extLst>
          </p:cNvPr>
          <p:cNvPicPr>
            <a:picLocks noChangeAspect="1"/>
          </p:cNvPicPr>
          <p:nvPr/>
        </p:nvPicPr>
        <p:blipFill>
          <a:blip r:embed="rId2"/>
          <a:stretch>
            <a:fillRect/>
          </a:stretch>
        </p:blipFill>
        <p:spPr>
          <a:xfrm>
            <a:off x="381001" y="1047750"/>
            <a:ext cx="3886199" cy="3451324"/>
          </a:xfrm>
          <a:prstGeom prst="rect">
            <a:avLst/>
          </a:prstGeom>
        </p:spPr>
      </p:pic>
      <p:pic>
        <p:nvPicPr>
          <p:cNvPr id="6" name="Picture 5">
            <a:extLst>
              <a:ext uri="{FF2B5EF4-FFF2-40B4-BE49-F238E27FC236}">
                <a16:creationId xmlns:a16="http://schemas.microsoft.com/office/drawing/2014/main" id="{9671363A-7B9E-77A3-E300-75B78FD02E52}"/>
              </a:ext>
            </a:extLst>
          </p:cNvPr>
          <p:cNvPicPr>
            <a:picLocks noChangeAspect="1"/>
          </p:cNvPicPr>
          <p:nvPr/>
        </p:nvPicPr>
        <p:blipFill>
          <a:blip r:embed="rId3"/>
          <a:stretch>
            <a:fillRect/>
          </a:stretch>
        </p:blipFill>
        <p:spPr>
          <a:xfrm>
            <a:off x="4876799" y="1047751"/>
            <a:ext cx="3886199" cy="3451324"/>
          </a:xfrm>
          <a:prstGeom prst="rect">
            <a:avLst/>
          </a:prstGeom>
        </p:spPr>
      </p:pic>
      <p:sp>
        <p:nvSpPr>
          <p:cNvPr id="2" name="Slide Number Placeholder 1">
            <a:extLst>
              <a:ext uri="{FF2B5EF4-FFF2-40B4-BE49-F238E27FC236}">
                <a16:creationId xmlns:a16="http://schemas.microsoft.com/office/drawing/2014/main" id="{446B7427-57ED-AC57-69DE-2CB5F524DE5A}"/>
              </a:ext>
            </a:extLst>
          </p:cNvPr>
          <p:cNvSpPr>
            <a:spLocks noGrp="1"/>
          </p:cNvSpPr>
          <p:nvPr>
            <p:ph type="sldNum" sz="quarter" idx="12"/>
          </p:nvPr>
        </p:nvSpPr>
        <p:spPr>
          <a:xfrm>
            <a:off x="7002780" y="4629150"/>
            <a:ext cx="2133600" cy="273844"/>
          </a:xfrm>
        </p:spPr>
        <p:txBody>
          <a:bodyPr/>
          <a:lstStyle/>
          <a:p>
            <a:fld id="{9CD1D467-2E6E-4DA0-A169-DF27163B33D6}" type="slidenum">
              <a:rPr lang="en-US" smtClean="0"/>
              <a:t>34</a:t>
            </a:fld>
            <a:endParaRPr lang="en-US"/>
          </a:p>
        </p:txBody>
      </p:sp>
    </p:spTree>
    <p:extLst>
      <p:ext uri="{BB962C8B-B14F-4D97-AF65-F5344CB8AC3E}">
        <p14:creationId xmlns:p14="http://schemas.microsoft.com/office/powerpoint/2010/main" val="98806018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F4BDB12-788A-FB05-962D-EB0D3059F6D2}"/>
              </a:ext>
            </a:extLst>
          </p:cNvPr>
          <p:cNvPicPr>
            <a:picLocks noChangeAspect="1"/>
          </p:cNvPicPr>
          <p:nvPr/>
        </p:nvPicPr>
        <p:blipFill>
          <a:blip r:embed="rId2"/>
          <a:stretch>
            <a:fillRect/>
          </a:stretch>
        </p:blipFill>
        <p:spPr>
          <a:xfrm>
            <a:off x="2133600" y="971550"/>
            <a:ext cx="4267200" cy="3689540"/>
          </a:xfrm>
          <a:prstGeom prst="rect">
            <a:avLst/>
          </a:prstGeom>
        </p:spPr>
      </p:pic>
      <p:sp>
        <p:nvSpPr>
          <p:cNvPr id="2" name="Slide Number Placeholder 1">
            <a:extLst>
              <a:ext uri="{FF2B5EF4-FFF2-40B4-BE49-F238E27FC236}">
                <a16:creationId xmlns:a16="http://schemas.microsoft.com/office/drawing/2014/main" id="{1BB80260-3D3C-D23D-6E83-316414309302}"/>
              </a:ext>
            </a:extLst>
          </p:cNvPr>
          <p:cNvSpPr>
            <a:spLocks noGrp="1"/>
          </p:cNvSpPr>
          <p:nvPr>
            <p:ph type="sldNum" sz="quarter" idx="12"/>
          </p:nvPr>
        </p:nvSpPr>
        <p:spPr>
          <a:xfrm>
            <a:off x="7010400" y="4629150"/>
            <a:ext cx="2133600" cy="273844"/>
          </a:xfrm>
        </p:spPr>
        <p:txBody>
          <a:bodyPr/>
          <a:lstStyle/>
          <a:p>
            <a:fld id="{9CD1D467-2E6E-4DA0-A169-DF27163B33D6}" type="slidenum">
              <a:rPr lang="en-US" smtClean="0"/>
              <a:t>35</a:t>
            </a:fld>
            <a:endParaRPr lang="en-US" dirty="0"/>
          </a:p>
        </p:txBody>
      </p:sp>
    </p:spTree>
    <p:extLst>
      <p:ext uri="{BB962C8B-B14F-4D97-AF65-F5344CB8AC3E}">
        <p14:creationId xmlns:p14="http://schemas.microsoft.com/office/powerpoint/2010/main" val="238579184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F3C8DE5-2100-BD5F-B948-D71627845FFA}"/>
              </a:ext>
            </a:extLst>
          </p:cNvPr>
          <p:cNvPicPr>
            <a:picLocks noChangeAspect="1"/>
          </p:cNvPicPr>
          <p:nvPr/>
        </p:nvPicPr>
        <p:blipFill>
          <a:blip r:embed="rId2"/>
          <a:stretch>
            <a:fillRect/>
          </a:stretch>
        </p:blipFill>
        <p:spPr>
          <a:xfrm>
            <a:off x="381000" y="1187452"/>
            <a:ext cx="3962400" cy="3327571"/>
          </a:xfrm>
          <a:prstGeom prst="rect">
            <a:avLst/>
          </a:prstGeom>
        </p:spPr>
      </p:pic>
      <p:pic>
        <p:nvPicPr>
          <p:cNvPr id="6" name="Picture 5">
            <a:extLst>
              <a:ext uri="{FF2B5EF4-FFF2-40B4-BE49-F238E27FC236}">
                <a16:creationId xmlns:a16="http://schemas.microsoft.com/office/drawing/2014/main" id="{99E74221-69F6-E61B-C2A8-D8797B6EA5F6}"/>
              </a:ext>
            </a:extLst>
          </p:cNvPr>
          <p:cNvPicPr>
            <a:picLocks noChangeAspect="1"/>
          </p:cNvPicPr>
          <p:nvPr/>
        </p:nvPicPr>
        <p:blipFill>
          <a:blip r:embed="rId3"/>
          <a:stretch>
            <a:fillRect/>
          </a:stretch>
        </p:blipFill>
        <p:spPr>
          <a:xfrm>
            <a:off x="4876803" y="1187453"/>
            <a:ext cx="3886198" cy="3327571"/>
          </a:xfrm>
          <a:prstGeom prst="rect">
            <a:avLst/>
          </a:prstGeom>
        </p:spPr>
      </p:pic>
      <p:sp>
        <p:nvSpPr>
          <p:cNvPr id="2" name="Slide Number Placeholder 1">
            <a:extLst>
              <a:ext uri="{FF2B5EF4-FFF2-40B4-BE49-F238E27FC236}">
                <a16:creationId xmlns:a16="http://schemas.microsoft.com/office/drawing/2014/main" id="{85582134-0F33-8389-BA86-9645899A5A24}"/>
              </a:ext>
            </a:extLst>
          </p:cNvPr>
          <p:cNvSpPr>
            <a:spLocks noGrp="1"/>
          </p:cNvSpPr>
          <p:nvPr>
            <p:ph type="sldNum" sz="quarter" idx="12"/>
          </p:nvPr>
        </p:nvSpPr>
        <p:spPr>
          <a:xfrm>
            <a:off x="7010400" y="4629150"/>
            <a:ext cx="2133600" cy="273844"/>
          </a:xfrm>
        </p:spPr>
        <p:txBody>
          <a:bodyPr/>
          <a:lstStyle/>
          <a:p>
            <a:fld id="{9CD1D467-2E6E-4DA0-A169-DF27163B33D6}" type="slidenum">
              <a:rPr lang="en-US" smtClean="0"/>
              <a:t>36</a:t>
            </a:fld>
            <a:endParaRPr lang="en-US"/>
          </a:p>
        </p:txBody>
      </p:sp>
    </p:spTree>
    <p:extLst>
      <p:ext uri="{BB962C8B-B14F-4D97-AF65-F5344CB8AC3E}">
        <p14:creationId xmlns:p14="http://schemas.microsoft.com/office/powerpoint/2010/main" val="337548613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44C331B-B98D-6450-E7DB-11717F62487E}"/>
              </a:ext>
            </a:extLst>
          </p:cNvPr>
          <p:cNvPicPr>
            <a:picLocks noChangeAspect="1"/>
          </p:cNvPicPr>
          <p:nvPr/>
        </p:nvPicPr>
        <p:blipFill>
          <a:blip r:embed="rId2"/>
          <a:stretch>
            <a:fillRect/>
          </a:stretch>
        </p:blipFill>
        <p:spPr>
          <a:xfrm>
            <a:off x="2209800" y="971550"/>
            <a:ext cx="4546834" cy="3657600"/>
          </a:xfrm>
          <a:prstGeom prst="rect">
            <a:avLst/>
          </a:prstGeom>
        </p:spPr>
      </p:pic>
      <p:sp>
        <p:nvSpPr>
          <p:cNvPr id="2" name="Slide Number Placeholder 1">
            <a:extLst>
              <a:ext uri="{FF2B5EF4-FFF2-40B4-BE49-F238E27FC236}">
                <a16:creationId xmlns:a16="http://schemas.microsoft.com/office/drawing/2014/main" id="{066C23C3-B861-6303-5691-D5CDF94B1133}"/>
              </a:ext>
            </a:extLst>
          </p:cNvPr>
          <p:cNvSpPr>
            <a:spLocks noGrp="1"/>
          </p:cNvSpPr>
          <p:nvPr>
            <p:ph type="sldNum" sz="quarter" idx="12"/>
          </p:nvPr>
        </p:nvSpPr>
        <p:spPr>
          <a:xfrm>
            <a:off x="7010400" y="4629150"/>
            <a:ext cx="2133600" cy="273844"/>
          </a:xfrm>
        </p:spPr>
        <p:txBody>
          <a:bodyPr/>
          <a:lstStyle/>
          <a:p>
            <a:fld id="{9CD1D467-2E6E-4DA0-A169-DF27163B33D6}" type="slidenum">
              <a:rPr lang="en-US" smtClean="0"/>
              <a:t>37</a:t>
            </a:fld>
            <a:endParaRPr lang="en-US"/>
          </a:p>
        </p:txBody>
      </p:sp>
    </p:spTree>
    <p:extLst>
      <p:ext uri="{BB962C8B-B14F-4D97-AF65-F5344CB8AC3E}">
        <p14:creationId xmlns:p14="http://schemas.microsoft.com/office/powerpoint/2010/main" val="367664961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048000" y="2387084"/>
            <a:ext cx="3850053" cy="769441"/>
          </a:xfrm>
          <a:prstGeom prst="rect">
            <a:avLst/>
          </a:prstGeom>
        </p:spPr>
        <p:txBody>
          <a:bodyPr wrap="square">
            <a:spAutoFit/>
          </a:bodyPr>
          <a:lstStyle/>
          <a:p>
            <a:pPr algn="just"/>
            <a:r>
              <a:rPr lang="en-GB" altLang="en-US" sz="4400" b="1" dirty="0">
                <a:latin typeface="Times New Roman" panose="02020603050405020304" pitchFamily="18" charset="0"/>
                <a:ea typeface="SimSun" panose="02010600030101010101" pitchFamily="2" charset="-122"/>
                <a:cs typeface="Times New Roman" panose="02020603050405020304" pitchFamily="18" charset="0"/>
                <a:sym typeface="Calibri" panose="020F0502020204030204" charset="0"/>
              </a:rPr>
              <a:t>THANK YOU</a:t>
            </a:r>
            <a:endParaRPr lang="en-US" sz="4400" dirty="0">
              <a:latin typeface="Times New Roman" panose="02020603050405020304" pitchFamily="18" charset="0"/>
              <a:cs typeface="Times New Roman" panose="02020603050405020304" pitchFamily="18" charset="0"/>
            </a:endParaRPr>
          </a:p>
        </p:txBody>
      </p:sp>
      <p:sp>
        <p:nvSpPr>
          <p:cNvPr id="2" name="Slide Number Placeholder 1">
            <a:extLst>
              <a:ext uri="{FF2B5EF4-FFF2-40B4-BE49-F238E27FC236}">
                <a16:creationId xmlns:a16="http://schemas.microsoft.com/office/drawing/2014/main" id="{A43AFDBB-E572-08F1-6D4C-1C74EBFDBA06}"/>
              </a:ext>
            </a:extLst>
          </p:cNvPr>
          <p:cNvSpPr>
            <a:spLocks noGrp="1"/>
          </p:cNvSpPr>
          <p:nvPr>
            <p:ph type="sldNum" sz="quarter" idx="12"/>
          </p:nvPr>
        </p:nvSpPr>
        <p:spPr>
          <a:xfrm>
            <a:off x="7010400" y="4629150"/>
            <a:ext cx="2133600" cy="273844"/>
          </a:xfrm>
        </p:spPr>
        <p:txBody>
          <a:bodyPr/>
          <a:lstStyle/>
          <a:p>
            <a:fld id="{9CD1D467-2E6E-4DA0-A169-DF27163B33D6}" type="slidenum">
              <a:rPr lang="en-US" smtClean="0"/>
              <a:t>38</a:t>
            </a:fld>
            <a:endParaRPr lang="en-US"/>
          </a:p>
        </p:txBody>
      </p:sp>
    </p:spTree>
    <p:extLst>
      <p:ext uri="{BB962C8B-B14F-4D97-AF65-F5344CB8AC3E}">
        <p14:creationId xmlns:p14="http://schemas.microsoft.com/office/powerpoint/2010/main" val="13168608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solidFill>
                  <a:schemeClr val="bg1"/>
                </a:solidFill>
                <a:latin typeface="Times New Roman" panose="02020603050405020304" pitchFamily="18" charset="0"/>
                <a:cs typeface="Times New Roman" panose="02020603050405020304" pitchFamily="18" charset="0"/>
              </a:rPr>
              <a:t>Proposed Model</a:t>
            </a:r>
          </a:p>
        </p:txBody>
      </p:sp>
      <p:sp>
        <p:nvSpPr>
          <p:cNvPr id="4" name="TextBox 3">
            <a:extLst>
              <a:ext uri="{FF2B5EF4-FFF2-40B4-BE49-F238E27FC236}">
                <a16:creationId xmlns:a16="http://schemas.microsoft.com/office/drawing/2014/main" id="{71DFD084-FBEC-1024-D2B9-01C3A3D82EEF}"/>
              </a:ext>
            </a:extLst>
          </p:cNvPr>
          <p:cNvSpPr txBox="1"/>
          <p:nvPr/>
        </p:nvSpPr>
        <p:spPr>
          <a:xfrm>
            <a:off x="-2721" y="819150"/>
            <a:ext cx="9144000" cy="1323439"/>
          </a:xfrm>
          <a:prstGeom prst="rect">
            <a:avLst/>
          </a:prstGeom>
          <a:noFill/>
        </p:spPr>
        <p:txBody>
          <a:bodyPr wrap="square">
            <a:spAutoFit/>
          </a:bodyPr>
          <a:lstStyle/>
          <a:p>
            <a:pPr marL="285750" indent="-285750" algn="just">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Agricultural fields face several challenges, including animal intrusion, which can result in significant crop damage and loss. Traditional methods of animal control, such as fencing and scarecrows, can be ineffective and time-consuming. This project proposes an image processing based animal intrusion detection system using Raspberry Pi model in agricultural fields by using deep learning algorithms such as YOLOv7 and Faster RCNN models. </a:t>
            </a:r>
          </a:p>
        </p:txBody>
      </p:sp>
      <p:pic>
        <p:nvPicPr>
          <p:cNvPr id="5" name="Picture 4">
            <a:extLst>
              <a:ext uri="{FF2B5EF4-FFF2-40B4-BE49-F238E27FC236}">
                <a16:creationId xmlns:a16="http://schemas.microsoft.com/office/drawing/2014/main" id="{8E527D1D-ED06-DEB6-0874-FC8E6B2406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 y="2294989"/>
            <a:ext cx="3581322" cy="2105561"/>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57329AC5-DFEA-4542-1395-E25A094A39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24400" y="2294990"/>
            <a:ext cx="3581322" cy="2105560"/>
          </a:xfrm>
          <a:prstGeom prst="rect">
            <a:avLst/>
          </a:prstGeom>
          <a:ln>
            <a:noFill/>
          </a:ln>
          <a:effectLst>
            <a:outerShdw blurRad="292100" dist="139700" dir="2700000" algn="tl" rotWithShape="0">
              <a:srgbClr val="333333">
                <a:alpha val="65000"/>
              </a:srgbClr>
            </a:outerShdw>
          </a:effectLst>
        </p:spPr>
      </p:pic>
      <p:sp>
        <p:nvSpPr>
          <p:cNvPr id="3" name="Slide Number Placeholder 2">
            <a:extLst>
              <a:ext uri="{FF2B5EF4-FFF2-40B4-BE49-F238E27FC236}">
                <a16:creationId xmlns:a16="http://schemas.microsoft.com/office/drawing/2014/main" id="{1A97FF1E-4C55-DB90-308C-FB759BD3DA23}"/>
              </a:ext>
            </a:extLst>
          </p:cNvPr>
          <p:cNvSpPr>
            <a:spLocks noGrp="1"/>
          </p:cNvSpPr>
          <p:nvPr>
            <p:ph type="sldNum" sz="quarter" idx="12"/>
          </p:nvPr>
        </p:nvSpPr>
        <p:spPr>
          <a:xfrm>
            <a:off x="7007679" y="4629150"/>
            <a:ext cx="2133600" cy="273844"/>
          </a:xfrm>
        </p:spPr>
        <p:txBody>
          <a:bodyPr/>
          <a:lstStyle/>
          <a:p>
            <a:fld id="{9CD1D467-2E6E-4DA0-A169-DF27163B33D6}" type="slidenum">
              <a:rPr lang="en-US" smtClean="0"/>
              <a:t>4</a:t>
            </a:fld>
            <a:endParaRPr lang="en-US"/>
          </a:p>
        </p:txBody>
      </p:sp>
    </p:spTree>
    <p:extLst>
      <p:ext uri="{BB962C8B-B14F-4D97-AF65-F5344CB8AC3E}">
        <p14:creationId xmlns:p14="http://schemas.microsoft.com/office/powerpoint/2010/main" val="23305939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solidFill>
                  <a:schemeClr val="bg1"/>
                </a:solidFill>
                <a:latin typeface="Times New Roman" panose="02020603050405020304" pitchFamily="18" charset="0"/>
                <a:cs typeface="Times New Roman" panose="02020603050405020304" pitchFamily="18" charset="0"/>
              </a:rPr>
              <a:t>Proposed Model</a:t>
            </a:r>
          </a:p>
        </p:txBody>
      </p:sp>
      <p:sp>
        <p:nvSpPr>
          <p:cNvPr id="4" name="TextBox 3">
            <a:extLst>
              <a:ext uri="{FF2B5EF4-FFF2-40B4-BE49-F238E27FC236}">
                <a16:creationId xmlns:a16="http://schemas.microsoft.com/office/drawing/2014/main" id="{DB1AFDEC-AB5A-C258-909B-61EB363E250D}"/>
              </a:ext>
            </a:extLst>
          </p:cNvPr>
          <p:cNvSpPr txBox="1"/>
          <p:nvPr/>
        </p:nvSpPr>
        <p:spPr>
          <a:xfrm>
            <a:off x="-2721" y="819150"/>
            <a:ext cx="9144000" cy="1569660"/>
          </a:xfrm>
          <a:prstGeom prst="rect">
            <a:avLst/>
          </a:prstGeom>
          <a:noFill/>
        </p:spPr>
        <p:txBody>
          <a:bodyPr wrap="square">
            <a:spAutoFit/>
          </a:bodyPr>
          <a:lstStyle/>
          <a:p>
            <a:pPr marL="285750" indent="-285750" algn="just">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The system utilizes a webcam to capture live video feed of the agricultural fields, detects and analyzes the intrusion using Raspberry Pi and deep learning models. If an intrusion is detected, the system produces repellent sounds with help of speakers and also sends an alert to farmers via GSM.</a:t>
            </a:r>
          </a:p>
          <a:p>
            <a:pPr marL="285750" indent="-285750" algn="just">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This system provides an efficient and effective solution for preventing crop damage and reducing human-wildlife conflict in agricultural fields.</a:t>
            </a:r>
            <a:endParaRPr lang="en-IN" sz="1600" dirty="0">
              <a:latin typeface="Times New Roman" panose="02020603050405020304" pitchFamily="18" charset="0"/>
              <a:cs typeface="Times New Roman" panose="02020603050405020304" pitchFamily="18" charset="0"/>
            </a:endParaRPr>
          </a:p>
        </p:txBody>
      </p:sp>
      <p:sp>
        <p:nvSpPr>
          <p:cNvPr id="3" name="Slide Number Placeholder 2">
            <a:extLst>
              <a:ext uri="{FF2B5EF4-FFF2-40B4-BE49-F238E27FC236}">
                <a16:creationId xmlns:a16="http://schemas.microsoft.com/office/drawing/2014/main" id="{71874822-DC6F-23FF-D9CC-E282ADB22893}"/>
              </a:ext>
            </a:extLst>
          </p:cNvPr>
          <p:cNvSpPr>
            <a:spLocks noGrp="1"/>
          </p:cNvSpPr>
          <p:nvPr>
            <p:ph type="sldNum" sz="quarter" idx="12"/>
          </p:nvPr>
        </p:nvSpPr>
        <p:spPr>
          <a:xfrm>
            <a:off x="6992439" y="4629150"/>
            <a:ext cx="2133600" cy="273844"/>
          </a:xfrm>
        </p:spPr>
        <p:txBody>
          <a:bodyPr/>
          <a:lstStyle/>
          <a:p>
            <a:fld id="{9CD1D467-2E6E-4DA0-A169-DF27163B33D6}" type="slidenum">
              <a:rPr lang="en-US" smtClean="0"/>
              <a:t>5</a:t>
            </a:fld>
            <a:endParaRPr lang="en-US"/>
          </a:p>
        </p:txBody>
      </p:sp>
    </p:spTree>
    <p:extLst>
      <p:ext uri="{BB962C8B-B14F-4D97-AF65-F5344CB8AC3E}">
        <p14:creationId xmlns:p14="http://schemas.microsoft.com/office/powerpoint/2010/main" val="31138937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8174" y="590550"/>
            <a:ext cx="8160026" cy="76200"/>
          </a:xfrm>
        </p:spPr>
        <p:txBody>
          <a:bodyPr>
            <a:normAutofit fontScale="90000"/>
          </a:bodyPr>
          <a:lstStyle/>
          <a:p>
            <a:r>
              <a:rPr lang="en-US" dirty="0">
                <a:solidFill>
                  <a:schemeClr val="bg1"/>
                </a:solidFill>
                <a:latin typeface="Times New Roman" panose="02020603050405020304" pitchFamily="18" charset="0"/>
                <a:cs typeface="Times New Roman" panose="02020603050405020304" pitchFamily="18" charset="0"/>
                <a:sym typeface="Calibri" panose="020F0502020204030204" charset="0"/>
              </a:rPr>
              <a:t>Literature Survey </a:t>
            </a:r>
            <a:br>
              <a:rPr lang="en-US" b="1" dirty="0">
                <a:solidFill>
                  <a:schemeClr val="bg1"/>
                </a:solidFill>
                <a:latin typeface="Calibri" panose="020F0502020204030204" charset="0"/>
                <a:ea typeface="Calibri" panose="020F0502020204030204" charset="0"/>
                <a:sym typeface="Calibri" panose="020F0502020204030204" charset="0"/>
              </a:rPr>
            </a:br>
            <a:endParaRPr lang="en-US" dirty="0">
              <a:solidFill>
                <a:schemeClr val="bg1"/>
              </a:solidFill>
            </a:endParaRPr>
          </a:p>
        </p:txBody>
      </p:sp>
      <p:graphicFrame>
        <p:nvGraphicFramePr>
          <p:cNvPr id="3" name="Table 5">
            <a:extLst>
              <a:ext uri="{FF2B5EF4-FFF2-40B4-BE49-F238E27FC236}">
                <a16:creationId xmlns:a16="http://schemas.microsoft.com/office/drawing/2014/main" id="{6CA4D890-98F1-3007-108F-5F6AC11571EC}"/>
              </a:ext>
            </a:extLst>
          </p:cNvPr>
          <p:cNvGraphicFramePr>
            <a:graphicFrameLocks noGrp="1"/>
          </p:cNvGraphicFramePr>
          <p:nvPr>
            <p:extLst>
              <p:ext uri="{D42A27DB-BD31-4B8C-83A1-F6EECF244321}">
                <p14:modId xmlns:p14="http://schemas.microsoft.com/office/powerpoint/2010/main" val="1197261151"/>
              </p:ext>
            </p:extLst>
          </p:nvPr>
        </p:nvGraphicFramePr>
        <p:xfrm>
          <a:off x="298173" y="948091"/>
          <a:ext cx="8160027" cy="3528659"/>
        </p:xfrm>
        <a:graphic>
          <a:graphicData uri="http://schemas.openxmlformats.org/drawingml/2006/table">
            <a:tbl>
              <a:tblPr firstRow="1" bandRow="1">
                <a:tableStyleId>{5FD0F851-EC5A-4D38-B0AD-8093EC10F338}</a:tableStyleId>
              </a:tblPr>
              <a:tblGrid>
                <a:gridCol w="692427">
                  <a:extLst>
                    <a:ext uri="{9D8B030D-6E8A-4147-A177-3AD203B41FA5}">
                      <a16:colId xmlns:a16="http://schemas.microsoft.com/office/drawing/2014/main" val="3526296852"/>
                    </a:ext>
                  </a:extLst>
                </a:gridCol>
                <a:gridCol w="2376612">
                  <a:extLst>
                    <a:ext uri="{9D8B030D-6E8A-4147-A177-3AD203B41FA5}">
                      <a16:colId xmlns:a16="http://schemas.microsoft.com/office/drawing/2014/main" val="2126674904"/>
                    </a:ext>
                  </a:extLst>
                </a:gridCol>
                <a:gridCol w="1805315">
                  <a:extLst>
                    <a:ext uri="{9D8B030D-6E8A-4147-A177-3AD203B41FA5}">
                      <a16:colId xmlns:a16="http://schemas.microsoft.com/office/drawing/2014/main" val="2152079161"/>
                    </a:ext>
                  </a:extLst>
                </a:gridCol>
                <a:gridCol w="1533073">
                  <a:extLst>
                    <a:ext uri="{9D8B030D-6E8A-4147-A177-3AD203B41FA5}">
                      <a16:colId xmlns:a16="http://schemas.microsoft.com/office/drawing/2014/main" val="713431223"/>
                    </a:ext>
                  </a:extLst>
                </a:gridCol>
                <a:gridCol w="1752600">
                  <a:extLst>
                    <a:ext uri="{9D8B030D-6E8A-4147-A177-3AD203B41FA5}">
                      <a16:colId xmlns:a16="http://schemas.microsoft.com/office/drawing/2014/main" val="1020969955"/>
                    </a:ext>
                  </a:extLst>
                </a:gridCol>
              </a:tblGrid>
              <a:tr h="677589">
                <a:tc>
                  <a:txBody>
                    <a:bodyPr/>
                    <a:lstStyle/>
                    <a:p>
                      <a:pPr marL="0" marR="0" lvl="0" indent="0" algn="l" defTabSz="914400" eaLnBrk="1" fontAlgn="base" latinLnBrk="0" hangingPunct="1">
                        <a:lnSpc>
                          <a:spcPct val="100000"/>
                        </a:lnSpc>
                        <a:spcBef>
                          <a:spcPct val="0"/>
                        </a:spcBef>
                        <a:spcAft>
                          <a:spcPct val="0"/>
                        </a:spcAft>
                        <a:buClrTx/>
                        <a:buSzTx/>
                        <a:buFont typeface="Arial" panose="020B0604020202020204" pitchFamily="34" charset="0"/>
                        <a:buNone/>
                        <a:tabLst/>
                        <a:defRPr/>
                      </a:pPr>
                      <a:r>
                        <a:rPr lang="en-US" sz="1400" dirty="0">
                          <a:latin typeface="Times New Roman" panose="02020603050405020304" pitchFamily="18" charset="0"/>
                          <a:cs typeface="Times New Roman" panose="02020603050405020304" pitchFamily="18" charset="0"/>
                        </a:rPr>
                        <a:t>S.NO</a:t>
                      </a:r>
                    </a:p>
                    <a:p>
                      <a:endParaRPr lang="en-IN" sz="1400" dirty="0"/>
                    </a:p>
                  </a:txBody>
                  <a:tcPr/>
                </a:tc>
                <a:tc>
                  <a:txBody>
                    <a:bodyPr/>
                    <a:lstStyle/>
                    <a:p>
                      <a:pPr marL="0" marR="0" lvl="0" indent="0" algn="l" defTabSz="914400" eaLnBrk="1" fontAlgn="base" latinLnBrk="0" hangingPunct="1">
                        <a:lnSpc>
                          <a:spcPct val="100000"/>
                        </a:lnSpc>
                        <a:spcBef>
                          <a:spcPct val="0"/>
                        </a:spcBef>
                        <a:spcAft>
                          <a:spcPct val="0"/>
                        </a:spcAft>
                        <a:buClrTx/>
                        <a:buSzTx/>
                        <a:buFont typeface="Arial" panose="020B0604020202020204" pitchFamily="34" charset="0"/>
                        <a:buNone/>
                        <a:tabLst/>
                        <a:defRPr/>
                      </a:pPr>
                      <a:r>
                        <a:rPr lang="en-US" sz="1400" dirty="0">
                          <a:latin typeface="Times New Roman" panose="02020603050405020304" pitchFamily="18" charset="0"/>
                          <a:cs typeface="Times New Roman" panose="02020603050405020304" pitchFamily="18" charset="0"/>
                        </a:rPr>
                        <a:t>TITLE/YEAR PUBLISHED</a:t>
                      </a:r>
                    </a:p>
                    <a:p>
                      <a:endParaRPr lang="en-IN" sz="1400" dirty="0"/>
                    </a:p>
                  </a:txBody>
                  <a:tcPr/>
                </a:tc>
                <a:tc>
                  <a:txBody>
                    <a:bodyPr/>
                    <a:lstStyle/>
                    <a:p>
                      <a:pPr marL="0" marR="0" lvl="0" indent="0" algn="l" defTabSz="914400" eaLnBrk="1" fontAlgn="base" latinLnBrk="0" hangingPunct="1">
                        <a:lnSpc>
                          <a:spcPct val="100000"/>
                        </a:lnSpc>
                        <a:spcBef>
                          <a:spcPct val="0"/>
                        </a:spcBef>
                        <a:spcAft>
                          <a:spcPct val="0"/>
                        </a:spcAft>
                        <a:buClrTx/>
                        <a:buSzTx/>
                        <a:buFont typeface="Arial" panose="020B0604020202020204" pitchFamily="34" charset="0"/>
                        <a:buNone/>
                        <a:tabLst/>
                        <a:defRPr/>
                      </a:pPr>
                      <a:r>
                        <a:rPr lang="en-US" sz="1400" dirty="0">
                          <a:latin typeface="Times New Roman" panose="02020603050405020304" pitchFamily="18" charset="0"/>
                          <a:cs typeface="Times New Roman" panose="02020603050405020304" pitchFamily="18" charset="0"/>
                        </a:rPr>
                        <a:t>PROPOSED WORK</a:t>
                      </a:r>
                    </a:p>
                    <a:p>
                      <a:endParaRPr lang="en-IN" sz="1400" dirty="0">
                        <a:latin typeface="Times New Roman" panose="02020603050405020304" pitchFamily="18" charset="0"/>
                        <a:cs typeface="Times New Roman" panose="02020603050405020304" pitchFamily="18" charset="0"/>
                      </a:endParaRPr>
                    </a:p>
                  </a:txBody>
                  <a:tcPr/>
                </a:tc>
                <a:tc>
                  <a:txBody>
                    <a:bodyPr/>
                    <a:lstStyle/>
                    <a:p>
                      <a:r>
                        <a:rPr lang="en-US" sz="1400" dirty="0">
                          <a:latin typeface="Times New Roman" panose="02020603050405020304" pitchFamily="18" charset="0"/>
                          <a:cs typeface="Times New Roman" panose="02020603050405020304" pitchFamily="18" charset="0"/>
                        </a:rPr>
                        <a:t>ADVANTAGES</a:t>
                      </a:r>
                      <a:endParaRPr lang="en-IN" sz="140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eaLnBrk="1" fontAlgn="base" latinLnBrk="0" hangingPunct="1">
                        <a:lnSpc>
                          <a:spcPct val="100000"/>
                        </a:lnSpc>
                        <a:spcBef>
                          <a:spcPct val="0"/>
                        </a:spcBef>
                        <a:spcAft>
                          <a:spcPct val="0"/>
                        </a:spcAft>
                        <a:buClrTx/>
                        <a:buSzTx/>
                        <a:buFont typeface="Arial" panose="020B0604020202020204" pitchFamily="34" charset="0"/>
                        <a:buNone/>
                        <a:tabLst/>
                        <a:defRPr/>
                      </a:pPr>
                      <a:r>
                        <a:rPr lang="en-US" sz="1400" dirty="0">
                          <a:latin typeface="Times New Roman" panose="02020603050405020304" pitchFamily="18" charset="0"/>
                          <a:cs typeface="Times New Roman" panose="02020603050405020304" pitchFamily="18" charset="0"/>
                        </a:rPr>
                        <a:t>LIMITATIONS</a:t>
                      </a:r>
                    </a:p>
                    <a:p>
                      <a:endParaRPr lang="en-IN" sz="1400" dirty="0"/>
                    </a:p>
                  </a:txBody>
                  <a:tcPr/>
                </a:tc>
                <a:extLst>
                  <a:ext uri="{0D108BD9-81ED-4DB2-BD59-A6C34878D82A}">
                    <a16:rowId xmlns:a16="http://schemas.microsoft.com/office/drawing/2014/main" val="3072275571"/>
                  </a:ext>
                </a:extLst>
              </a:tr>
              <a:tr h="2851070">
                <a:tc>
                  <a:txBody>
                    <a:bodyPr/>
                    <a:lstStyle/>
                    <a:p>
                      <a:r>
                        <a:rPr lang="en-IN" sz="1200" dirty="0">
                          <a:latin typeface="Times New Roman" panose="02020603050405020304" pitchFamily="18" charset="0"/>
                          <a:cs typeface="Times New Roman" panose="02020603050405020304" pitchFamily="18" charset="0"/>
                        </a:rPr>
                        <a:t>1.</a:t>
                      </a:r>
                    </a:p>
                  </a:txBody>
                  <a:tcPr/>
                </a:tc>
                <a:tc>
                  <a:txBody>
                    <a:bodyPr/>
                    <a:lstStyle/>
                    <a:p>
                      <a:r>
                        <a:rPr lang="en-IN" sz="1200" kern="1200" baseline="0" dirty="0">
                          <a:solidFill>
                            <a:schemeClr val="tx1"/>
                          </a:solidFill>
                          <a:effectLst/>
                          <a:latin typeface="Times New Roman" panose="02020603050405020304" pitchFamily="18" charset="0"/>
                          <a:ea typeface="+mn-ea"/>
                          <a:cs typeface="Times New Roman" panose="02020603050405020304" pitchFamily="18" charset="0"/>
                        </a:rPr>
                        <a:t>N. </a:t>
                      </a:r>
                      <a:r>
                        <a:rPr lang="en-IN" sz="1200" kern="1200" baseline="0" dirty="0" err="1">
                          <a:solidFill>
                            <a:schemeClr val="tx1"/>
                          </a:solidFill>
                          <a:effectLst/>
                          <a:latin typeface="Times New Roman" panose="02020603050405020304" pitchFamily="18" charset="0"/>
                          <a:ea typeface="+mn-ea"/>
                          <a:cs typeface="Times New Roman" panose="02020603050405020304" pitchFamily="18" charset="0"/>
                        </a:rPr>
                        <a:t>Mamat</a:t>
                      </a:r>
                      <a:r>
                        <a:rPr lang="en-IN" sz="1200" kern="1200" baseline="0" dirty="0">
                          <a:solidFill>
                            <a:schemeClr val="tx1"/>
                          </a:solidFill>
                          <a:effectLst/>
                          <a:latin typeface="Times New Roman" panose="02020603050405020304" pitchFamily="18" charset="0"/>
                          <a:ea typeface="+mn-ea"/>
                          <a:cs typeface="Times New Roman" panose="02020603050405020304" pitchFamily="18" charset="0"/>
                        </a:rPr>
                        <a:t>, M. F. Othman and F. Yakub, "Animal Intrusion Detection in Farming Area using YOLOv5 Approach," </a:t>
                      </a:r>
                      <a:r>
                        <a:rPr lang="en-IN" sz="1200" i="1" kern="1200" baseline="0" dirty="0">
                          <a:solidFill>
                            <a:schemeClr val="tx1"/>
                          </a:solidFill>
                          <a:effectLst/>
                          <a:latin typeface="Times New Roman" panose="02020603050405020304" pitchFamily="18" charset="0"/>
                          <a:ea typeface="+mn-ea"/>
                          <a:cs typeface="Times New Roman" panose="02020603050405020304" pitchFamily="18" charset="0"/>
                        </a:rPr>
                        <a:t>2022 22nd International Conference on Control, Automation and Systems (ICCAS)</a:t>
                      </a:r>
                      <a:r>
                        <a:rPr lang="en-IN" sz="1200" kern="1200" baseline="0" dirty="0">
                          <a:solidFill>
                            <a:schemeClr val="tx1"/>
                          </a:solidFill>
                          <a:effectLst/>
                          <a:latin typeface="Times New Roman" panose="02020603050405020304" pitchFamily="18" charset="0"/>
                          <a:ea typeface="+mn-ea"/>
                          <a:cs typeface="Times New Roman" panose="02020603050405020304" pitchFamily="18" charset="0"/>
                        </a:rPr>
                        <a:t>, </a:t>
                      </a:r>
                      <a:r>
                        <a:rPr lang="en-IN" sz="1200" kern="1200" baseline="0" dirty="0" err="1">
                          <a:solidFill>
                            <a:schemeClr val="tx1"/>
                          </a:solidFill>
                          <a:effectLst/>
                          <a:latin typeface="Times New Roman" panose="02020603050405020304" pitchFamily="18" charset="0"/>
                          <a:ea typeface="+mn-ea"/>
                          <a:cs typeface="Times New Roman" panose="02020603050405020304" pitchFamily="18" charset="0"/>
                        </a:rPr>
                        <a:t>Jeju</a:t>
                      </a:r>
                      <a:r>
                        <a:rPr lang="en-IN" sz="1200" kern="1200" baseline="0" dirty="0">
                          <a:solidFill>
                            <a:schemeClr val="tx1"/>
                          </a:solidFill>
                          <a:effectLst/>
                          <a:latin typeface="Times New Roman" panose="02020603050405020304" pitchFamily="18" charset="0"/>
                          <a:ea typeface="+mn-ea"/>
                          <a:cs typeface="Times New Roman" panose="02020603050405020304" pitchFamily="18" charset="0"/>
                        </a:rPr>
                        <a:t>, Korea, Republic of, 2022, pp. 1-5, </a:t>
                      </a:r>
                      <a:r>
                        <a:rPr lang="en-IN" sz="1200" kern="1200" baseline="0" dirty="0" err="1">
                          <a:solidFill>
                            <a:schemeClr val="tx1"/>
                          </a:solidFill>
                          <a:effectLst/>
                          <a:latin typeface="Times New Roman" panose="02020603050405020304" pitchFamily="18" charset="0"/>
                          <a:ea typeface="+mn-ea"/>
                          <a:cs typeface="Times New Roman" panose="02020603050405020304" pitchFamily="18" charset="0"/>
                        </a:rPr>
                        <a:t>doi</a:t>
                      </a:r>
                      <a:r>
                        <a:rPr lang="en-IN" sz="1200" kern="1200" baseline="0" dirty="0">
                          <a:solidFill>
                            <a:schemeClr val="tx1"/>
                          </a:solidFill>
                          <a:effectLst/>
                          <a:latin typeface="Times New Roman" panose="02020603050405020304" pitchFamily="18" charset="0"/>
                          <a:ea typeface="+mn-ea"/>
                          <a:cs typeface="Times New Roman" panose="02020603050405020304" pitchFamily="18" charset="0"/>
                        </a:rPr>
                        <a:t>: 10.23919/ICCAS55662.2022.10003780.</a:t>
                      </a:r>
                      <a:endParaRPr lang="en-IN" sz="1200" dirty="0">
                        <a:latin typeface="Times New Roman" panose="02020603050405020304" pitchFamily="18" charset="0"/>
                        <a:cs typeface="Times New Roman" panose="02020603050405020304" pitchFamily="18" charset="0"/>
                      </a:endParaRPr>
                    </a:p>
                  </a:txBody>
                  <a:tcPr/>
                </a:tc>
                <a:tc>
                  <a:txBody>
                    <a:bodyPr/>
                    <a:lstStyle/>
                    <a:p>
                      <a:r>
                        <a:rPr lang="en-US" sz="1200" b="0" i="0" kern="1200" baseline="0" dirty="0">
                          <a:solidFill>
                            <a:schemeClr val="tx1"/>
                          </a:solidFill>
                          <a:effectLst/>
                          <a:latin typeface="Times New Roman" panose="02020603050405020304" pitchFamily="18" charset="0"/>
                          <a:ea typeface="+mn-ea"/>
                          <a:cs typeface="Times New Roman" panose="02020603050405020304" pitchFamily="18" charset="0"/>
                        </a:rPr>
                        <a:t>This paper proposes the use of the YOLOv5 algorithm for real-time animal detection in precision agriculture. The authors used a dataset consisting of cows, buffaloes, and horses, and the YOLOv5 algorithm achieved high accuracy in detecting animals.</a:t>
                      </a:r>
                      <a:endParaRPr lang="en-IN" sz="1200" dirty="0">
                        <a:latin typeface="Times New Roman" panose="02020603050405020304" pitchFamily="18" charset="0"/>
                        <a:cs typeface="Times New Roman" panose="02020603050405020304" pitchFamily="18" charset="0"/>
                      </a:endParaRPr>
                    </a:p>
                  </a:txBody>
                  <a:tcPr/>
                </a:tc>
                <a:tc>
                  <a:txBody>
                    <a:bodyPr/>
                    <a:lstStyle/>
                    <a:p>
                      <a:r>
                        <a:rPr lang="en-US" sz="1200" b="0" i="0" kern="1200" baseline="0" dirty="0">
                          <a:solidFill>
                            <a:schemeClr val="tx1"/>
                          </a:solidFill>
                          <a:effectLst/>
                          <a:latin typeface="Times New Roman" panose="02020603050405020304" pitchFamily="18" charset="0"/>
                          <a:ea typeface="+mn-ea"/>
                          <a:cs typeface="Times New Roman" panose="02020603050405020304" pitchFamily="18" charset="0"/>
                        </a:rPr>
                        <a:t>The proposed approach is efficient, as it does not require extensive preprocessing of the data before detection.</a:t>
                      </a:r>
                      <a:endParaRPr lang="en-IN" sz="1200" dirty="0">
                        <a:latin typeface="Times New Roman" panose="02020603050405020304" pitchFamily="18" charset="0"/>
                        <a:cs typeface="Times New Roman" panose="02020603050405020304" pitchFamily="18" charset="0"/>
                      </a:endParaRPr>
                    </a:p>
                  </a:txBody>
                  <a:tcPr/>
                </a:tc>
                <a:tc>
                  <a:txBody>
                    <a:bodyPr/>
                    <a:lstStyle/>
                    <a:p>
                      <a:r>
                        <a:rPr lang="en-US" sz="1200" b="0" i="0" kern="1200" baseline="0" dirty="0">
                          <a:solidFill>
                            <a:schemeClr val="tx1"/>
                          </a:solidFill>
                          <a:effectLst/>
                          <a:latin typeface="Times New Roman" panose="02020603050405020304" pitchFamily="18" charset="0"/>
                          <a:ea typeface="+mn-ea"/>
                          <a:cs typeface="Times New Roman" panose="02020603050405020304" pitchFamily="18" charset="0"/>
                        </a:rPr>
                        <a:t>Usage of limited dataset for the experiments, which may not be representative of all types of animal intrusions that farmers may encounter.</a:t>
                      </a:r>
                      <a:endParaRPr lang="en-IN"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49180242"/>
                  </a:ext>
                </a:extLst>
              </a:tr>
            </a:tbl>
          </a:graphicData>
        </a:graphic>
      </p:graphicFrame>
      <p:sp>
        <p:nvSpPr>
          <p:cNvPr id="4" name="Slide Number Placeholder 3">
            <a:extLst>
              <a:ext uri="{FF2B5EF4-FFF2-40B4-BE49-F238E27FC236}">
                <a16:creationId xmlns:a16="http://schemas.microsoft.com/office/drawing/2014/main" id="{1A9D5EED-0326-C5E9-6F20-0EE1D149FD71}"/>
              </a:ext>
            </a:extLst>
          </p:cNvPr>
          <p:cNvSpPr>
            <a:spLocks noGrp="1"/>
          </p:cNvSpPr>
          <p:nvPr>
            <p:ph type="sldNum" sz="quarter" idx="12"/>
          </p:nvPr>
        </p:nvSpPr>
        <p:spPr>
          <a:xfrm>
            <a:off x="7010400" y="4629150"/>
            <a:ext cx="2133600" cy="273844"/>
          </a:xfrm>
        </p:spPr>
        <p:txBody>
          <a:bodyPr/>
          <a:lstStyle/>
          <a:p>
            <a:fld id="{9CD1D467-2E6E-4DA0-A169-DF27163B33D6}" type="slidenum">
              <a:rPr lang="en-US" smtClean="0"/>
              <a:t>6</a:t>
            </a:fld>
            <a:endParaRPr lang="en-US"/>
          </a:p>
        </p:txBody>
      </p:sp>
    </p:spTree>
    <p:extLst>
      <p:ext uri="{BB962C8B-B14F-4D97-AF65-F5344CB8AC3E}">
        <p14:creationId xmlns:p14="http://schemas.microsoft.com/office/powerpoint/2010/main" val="11190086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solidFill>
                  <a:schemeClr val="bg1"/>
                </a:solidFill>
                <a:latin typeface="Times New Roman" panose="02020603050405020304" pitchFamily="18" charset="0"/>
                <a:cs typeface="Times New Roman" panose="02020603050405020304" pitchFamily="18" charset="0"/>
                <a:sym typeface="Calibri" panose="020F0502020204030204" charset="0"/>
              </a:rPr>
              <a:t>Literature Survey</a:t>
            </a:r>
            <a:endParaRPr lang="en-US" dirty="0"/>
          </a:p>
        </p:txBody>
      </p:sp>
      <p:sp>
        <p:nvSpPr>
          <p:cNvPr id="3" name="Content Placeholder 2"/>
          <p:cNvSpPr>
            <a:spLocks noGrp="1"/>
          </p:cNvSpPr>
          <p:nvPr>
            <p:ph idx="1"/>
          </p:nvPr>
        </p:nvSpPr>
        <p:spPr>
          <a:xfrm>
            <a:off x="228600" y="1047751"/>
            <a:ext cx="228600" cy="76200"/>
          </a:xfrm>
        </p:spPr>
        <p:txBody>
          <a:bodyPr>
            <a:normAutofit fontScale="25000" lnSpcReduction="20000"/>
          </a:bodyPr>
          <a:lstStyle/>
          <a:p>
            <a:r>
              <a:rPr lang="en-US" dirty="0">
                <a:solidFill>
                  <a:schemeClr val="bg1"/>
                </a:solidFill>
                <a:latin typeface="Times New Roman" panose="02020603050405020304" pitchFamily="18" charset="0"/>
                <a:cs typeface="Times New Roman" panose="02020603050405020304" pitchFamily="18" charset="0"/>
                <a:sym typeface="Calibri" panose="020F0502020204030204" charset="0"/>
              </a:rPr>
              <a:t>Literature Survey Literature Survey </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3170090172"/>
              </p:ext>
            </p:extLst>
          </p:nvPr>
        </p:nvGraphicFramePr>
        <p:xfrm>
          <a:off x="228600" y="895350"/>
          <a:ext cx="8763000" cy="3901440"/>
        </p:xfrm>
        <a:graphic>
          <a:graphicData uri="http://schemas.openxmlformats.org/drawingml/2006/table">
            <a:tbl>
              <a:tblPr firstRow="1" bandRow="1">
                <a:tableStyleId>{5FD0F851-EC5A-4D38-B0AD-8093EC10F338}</a:tableStyleId>
              </a:tblPr>
              <a:tblGrid>
                <a:gridCol w="609600">
                  <a:extLst>
                    <a:ext uri="{9D8B030D-6E8A-4147-A177-3AD203B41FA5}">
                      <a16:colId xmlns:a16="http://schemas.microsoft.com/office/drawing/2014/main" val="1510995124"/>
                    </a:ext>
                  </a:extLst>
                </a:gridCol>
                <a:gridCol w="2667000">
                  <a:extLst>
                    <a:ext uri="{9D8B030D-6E8A-4147-A177-3AD203B41FA5}">
                      <a16:colId xmlns:a16="http://schemas.microsoft.com/office/drawing/2014/main" val="1026667611"/>
                    </a:ext>
                  </a:extLst>
                </a:gridCol>
                <a:gridCol w="1957936">
                  <a:extLst>
                    <a:ext uri="{9D8B030D-6E8A-4147-A177-3AD203B41FA5}">
                      <a16:colId xmlns:a16="http://schemas.microsoft.com/office/drawing/2014/main" val="144371016"/>
                    </a:ext>
                  </a:extLst>
                </a:gridCol>
                <a:gridCol w="1473425">
                  <a:extLst>
                    <a:ext uri="{9D8B030D-6E8A-4147-A177-3AD203B41FA5}">
                      <a16:colId xmlns:a16="http://schemas.microsoft.com/office/drawing/2014/main" val="3992764501"/>
                    </a:ext>
                  </a:extLst>
                </a:gridCol>
                <a:gridCol w="2055039">
                  <a:extLst>
                    <a:ext uri="{9D8B030D-6E8A-4147-A177-3AD203B41FA5}">
                      <a16:colId xmlns:a16="http://schemas.microsoft.com/office/drawing/2014/main" val="2607995860"/>
                    </a:ext>
                  </a:extLst>
                </a:gridCol>
              </a:tblGrid>
              <a:tr h="391819">
                <a:tc>
                  <a:txBody>
                    <a:bodyPr/>
                    <a:lstStyle/>
                    <a:p>
                      <a:pPr marL="0" marR="0" lvl="0" indent="0" algn="l" defTabSz="914400" eaLnBrk="1" fontAlgn="base" latinLnBrk="0" hangingPunct="1">
                        <a:lnSpc>
                          <a:spcPct val="100000"/>
                        </a:lnSpc>
                        <a:spcBef>
                          <a:spcPct val="0"/>
                        </a:spcBef>
                        <a:spcAft>
                          <a:spcPct val="0"/>
                        </a:spcAft>
                        <a:buClrTx/>
                        <a:buSzTx/>
                        <a:buFont typeface="Arial" panose="020B0604020202020204" pitchFamily="34" charset="0"/>
                        <a:buNone/>
                        <a:tabLst/>
                        <a:defRPr/>
                      </a:pPr>
                      <a:r>
                        <a:rPr lang="en-US" sz="1400" dirty="0">
                          <a:latin typeface="Times New Roman" panose="02020603050405020304" pitchFamily="18" charset="0"/>
                          <a:cs typeface="Times New Roman" panose="02020603050405020304" pitchFamily="18" charset="0"/>
                        </a:rPr>
                        <a:t>S.NO</a:t>
                      </a:r>
                    </a:p>
                    <a:p>
                      <a:endParaRPr lang="en-IN" sz="1400" dirty="0"/>
                    </a:p>
                  </a:txBody>
                  <a:tcPr/>
                </a:tc>
                <a:tc>
                  <a:txBody>
                    <a:bodyPr/>
                    <a:lstStyle/>
                    <a:p>
                      <a:pPr marL="0" marR="0" lvl="0" indent="0" algn="l" defTabSz="914400" eaLnBrk="1" fontAlgn="base" latinLnBrk="0" hangingPunct="1">
                        <a:lnSpc>
                          <a:spcPct val="100000"/>
                        </a:lnSpc>
                        <a:spcBef>
                          <a:spcPct val="0"/>
                        </a:spcBef>
                        <a:spcAft>
                          <a:spcPct val="0"/>
                        </a:spcAft>
                        <a:buClrTx/>
                        <a:buSzTx/>
                        <a:buFont typeface="Arial" panose="020B0604020202020204" pitchFamily="34" charset="0"/>
                        <a:buNone/>
                        <a:tabLst/>
                        <a:defRPr/>
                      </a:pPr>
                      <a:r>
                        <a:rPr lang="en-US" sz="1400" dirty="0">
                          <a:latin typeface="Times New Roman" panose="02020603050405020304" pitchFamily="18" charset="0"/>
                          <a:cs typeface="Times New Roman" panose="02020603050405020304" pitchFamily="18" charset="0"/>
                        </a:rPr>
                        <a:t>TITLE/YEAR PUBLISHED</a:t>
                      </a:r>
                    </a:p>
                    <a:p>
                      <a:endParaRPr lang="en-IN" sz="1400" dirty="0"/>
                    </a:p>
                  </a:txBody>
                  <a:tcPr/>
                </a:tc>
                <a:tc>
                  <a:txBody>
                    <a:bodyPr/>
                    <a:lstStyle/>
                    <a:p>
                      <a:pPr marL="0" marR="0" lvl="0" indent="0" algn="l" defTabSz="914400" eaLnBrk="1" fontAlgn="base" latinLnBrk="0" hangingPunct="1">
                        <a:lnSpc>
                          <a:spcPct val="100000"/>
                        </a:lnSpc>
                        <a:spcBef>
                          <a:spcPct val="0"/>
                        </a:spcBef>
                        <a:spcAft>
                          <a:spcPct val="0"/>
                        </a:spcAft>
                        <a:buClrTx/>
                        <a:buSzTx/>
                        <a:buFont typeface="Arial" panose="020B0604020202020204" pitchFamily="34" charset="0"/>
                        <a:buNone/>
                        <a:tabLst/>
                        <a:defRPr/>
                      </a:pPr>
                      <a:r>
                        <a:rPr lang="en-US" sz="1400" dirty="0">
                          <a:latin typeface="Times New Roman" panose="02020603050405020304" pitchFamily="18" charset="0"/>
                          <a:cs typeface="Times New Roman" panose="02020603050405020304" pitchFamily="18" charset="0"/>
                        </a:rPr>
                        <a:t>PROPOSED WORK</a:t>
                      </a:r>
                    </a:p>
                    <a:p>
                      <a:endParaRPr lang="en-IN" sz="1400" dirty="0"/>
                    </a:p>
                  </a:txBody>
                  <a:tcPr/>
                </a:tc>
                <a:tc>
                  <a:txBody>
                    <a:bodyPr/>
                    <a:lstStyle/>
                    <a:p>
                      <a:r>
                        <a:rPr lang="en-US" sz="1400" dirty="0">
                          <a:latin typeface="Times New Roman" panose="02020603050405020304" pitchFamily="18" charset="0"/>
                          <a:cs typeface="Times New Roman" panose="02020603050405020304" pitchFamily="18" charset="0"/>
                        </a:rPr>
                        <a:t>ADVANTAGES</a:t>
                      </a:r>
                      <a:endParaRPr lang="en-IN" sz="140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eaLnBrk="1" fontAlgn="base" latinLnBrk="0" hangingPunct="1">
                        <a:lnSpc>
                          <a:spcPct val="100000"/>
                        </a:lnSpc>
                        <a:spcBef>
                          <a:spcPct val="0"/>
                        </a:spcBef>
                        <a:spcAft>
                          <a:spcPct val="0"/>
                        </a:spcAft>
                        <a:buClrTx/>
                        <a:buSzTx/>
                        <a:buFont typeface="Arial" panose="020B0604020202020204" pitchFamily="34" charset="0"/>
                        <a:buNone/>
                        <a:tabLst/>
                        <a:defRPr/>
                      </a:pPr>
                      <a:r>
                        <a:rPr lang="en-US" sz="1400" dirty="0">
                          <a:latin typeface="Times New Roman" panose="02020603050405020304" pitchFamily="18" charset="0"/>
                          <a:cs typeface="Times New Roman" panose="02020603050405020304" pitchFamily="18" charset="0"/>
                        </a:rPr>
                        <a:t>LIMITATIONS</a:t>
                      </a:r>
                    </a:p>
                    <a:p>
                      <a:endParaRPr lang="en-IN" sz="1400" dirty="0"/>
                    </a:p>
                  </a:txBody>
                  <a:tcPr/>
                </a:tc>
                <a:extLst>
                  <a:ext uri="{0D108BD9-81ED-4DB2-BD59-A6C34878D82A}">
                    <a16:rowId xmlns:a16="http://schemas.microsoft.com/office/drawing/2014/main" val="2331770972"/>
                  </a:ext>
                </a:extLst>
              </a:tr>
              <a:tr h="3341981">
                <a:tc>
                  <a:txBody>
                    <a:bodyPr/>
                    <a:lstStyle/>
                    <a:p>
                      <a:r>
                        <a:rPr lang="en-IN" sz="1400" dirty="0">
                          <a:latin typeface="Times New Roman" panose="02020603050405020304" pitchFamily="18" charset="0"/>
                          <a:cs typeface="Times New Roman" panose="02020603050405020304" pitchFamily="18" charset="0"/>
                        </a:rPr>
                        <a:t>2.</a:t>
                      </a:r>
                    </a:p>
                  </a:txBody>
                  <a:tcPr/>
                </a:tc>
                <a:tc>
                  <a:txBody>
                    <a:bodyPr/>
                    <a:lstStyle/>
                    <a:p>
                      <a:pPr marL="0" marR="0" lvl="0" indent="0" algn="l" defTabSz="914400" eaLnBrk="1" fontAlgn="base" latinLnBrk="0" hangingPunct="1">
                        <a:lnSpc>
                          <a:spcPct val="100000"/>
                        </a:lnSpc>
                        <a:spcBef>
                          <a:spcPct val="0"/>
                        </a:spcBef>
                        <a:spcAft>
                          <a:spcPct val="0"/>
                        </a:spcAft>
                        <a:buClrTx/>
                        <a:buSzTx/>
                        <a:buFont typeface="Arial" panose="020B0604020202020204" pitchFamily="34" charset="0"/>
                        <a:buNone/>
                        <a:tabLst/>
                        <a:defRPr/>
                      </a:pPr>
                      <a:r>
                        <a:rPr lang="en-IN" sz="1200" dirty="0">
                          <a:latin typeface="Times New Roman" panose="02020603050405020304" pitchFamily="18" charset="0"/>
                          <a:cs typeface="Times New Roman" panose="02020603050405020304" pitchFamily="18" charset="0"/>
                        </a:rPr>
                        <a:t>N. L. Vidya, M. Meghana, P. Ravi and N. Kumar, "Virtual Fencing using </a:t>
                      </a:r>
                      <a:r>
                        <a:rPr lang="en-IN" sz="1200" dirty="0" err="1">
                          <a:latin typeface="Times New Roman" panose="02020603050405020304" pitchFamily="18" charset="0"/>
                          <a:cs typeface="Times New Roman" panose="02020603050405020304" pitchFamily="18" charset="0"/>
                        </a:rPr>
                        <a:t>Yolo</a:t>
                      </a:r>
                      <a:r>
                        <a:rPr lang="en-IN" sz="1200" dirty="0">
                          <a:latin typeface="Times New Roman" panose="02020603050405020304" pitchFamily="18" charset="0"/>
                          <a:cs typeface="Times New Roman" panose="02020603050405020304" pitchFamily="18" charset="0"/>
                        </a:rPr>
                        <a:t> Framework in Agriculture Field," 2021 Third International Conference on Intelligent Communication Technologies and Virtual Mobile Networks (ICICV), Tirunelveli, India, 2021, pp. 441-446, </a:t>
                      </a:r>
                      <a:r>
                        <a:rPr lang="en-IN" sz="1200" dirty="0" err="1">
                          <a:latin typeface="Times New Roman" panose="02020603050405020304" pitchFamily="18" charset="0"/>
                          <a:cs typeface="Times New Roman" panose="02020603050405020304" pitchFamily="18" charset="0"/>
                        </a:rPr>
                        <a:t>doi</a:t>
                      </a:r>
                      <a:r>
                        <a:rPr lang="en-IN" sz="1200" dirty="0">
                          <a:latin typeface="Times New Roman" panose="02020603050405020304" pitchFamily="18" charset="0"/>
                          <a:cs typeface="Times New Roman" panose="02020603050405020304" pitchFamily="18" charset="0"/>
                        </a:rPr>
                        <a:t>: 10.1109/ICICV50876.2021.9388585.</a:t>
                      </a:r>
                    </a:p>
                    <a:p>
                      <a:endParaRPr lang="en-IN" sz="1200" dirty="0"/>
                    </a:p>
                  </a:txBody>
                  <a:tcPr/>
                </a:tc>
                <a:tc>
                  <a:txBody>
                    <a:bodyPr/>
                    <a:lstStyle/>
                    <a:p>
                      <a:pPr marL="0" marR="0" lvl="0" indent="0" algn="l" defTabSz="914400" eaLnBrk="1" fontAlgn="base" latinLnBrk="0" hangingPunct="1">
                        <a:lnSpc>
                          <a:spcPct val="100000"/>
                        </a:lnSpc>
                        <a:spcBef>
                          <a:spcPct val="0"/>
                        </a:spcBef>
                        <a:spcAft>
                          <a:spcPct val="0"/>
                        </a:spcAft>
                        <a:buClrTx/>
                        <a:buSzTx/>
                        <a:buFont typeface="Arial" panose="020B0604020202020204" pitchFamily="34" charset="0"/>
                        <a:buNone/>
                        <a:tabLst/>
                        <a:defRPr/>
                      </a:pPr>
                      <a:r>
                        <a:rPr lang="en-US" sz="1200" dirty="0">
                          <a:latin typeface="Times New Roman" panose="02020603050405020304" pitchFamily="18" charset="0"/>
                          <a:cs typeface="Times New Roman" panose="02020603050405020304" pitchFamily="18" charset="0"/>
                        </a:rPr>
                        <a:t>T</a:t>
                      </a:r>
                      <a:r>
                        <a:rPr lang="en-US" sz="1200" b="0" i="0" dirty="0">
                          <a:effectLst/>
                          <a:latin typeface="Times New Roman" panose="02020603050405020304" pitchFamily="18" charset="0"/>
                          <a:cs typeface="Times New Roman" panose="02020603050405020304" pitchFamily="18" charset="0"/>
                        </a:rPr>
                        <a:t>he proposed solution in the paper by N. L. Vidya et al. provides an innovative approach to livestock management in agriculture fields using a combination of YOLO and GPS technology. The use of YOLO for object detection and GPS for virtual fencing has the potential to reduce the cost and maintenance required for physical fencing, and improve the overall efficiency of livestock management in agriculture.</a:t>
                      </a:r>
                      <a:endParaRPr lang="en-US" sz="1200" dirty="0">
                        <a:latin typeface="Times New Roman" panose="02020603050405020304" pitchFamily="18" charset="0"/>
                        <a:cs typeface="Times New Roman" panose="02020603050405020304" pitchFamily="18" charset="0"/>
                      </a:endParaRPr>
                    </a:p>
                    <a:p>
                      <a:endParaRPr lang="en-IN" sz="1200" dirty="0"/>
                    </a:p>
                  </a:txBody>
                  <a:tcPr/>
                </a:tc>
                <a:tc>
                  <a:txBody>
                    <a:bodyPr/>
                    <a:lstStyle/>
                    <a:p>
                      <a:r>
                        <a:rPr lang="en-US" sz="1200" dirty="0">
                          <a:latin typeface="Times New Roman" panose="02020603050405020304" pitchFamily="18" charset="0"/>
                          <a:cs typeface="Times New Roman" panose="02020603050405020304" pitchFamily="18" charset="0"/>
                        </a:rPr>
                        <a:t>The proposed solution is scalable and can be used for large agricultural </a:t>
                      </a:r>
                    </a:p>
                    <a:p>
                      <a:r>
                        <a:rPr lang="en-US" sz="1200" dirty="0">
                          <a:latin typeface="Times New Roman" panose="02020603050405020304" pitchFamily="18" charset="0"/>
                          <a:cs typeface="Times New Roman" panose="02020603050405020304" pitchFamily="18" charset="0"/>
                        </a:rPr>
                        <a:t>Fields.</a:t>
                      </a:r>
                      <a:endParaRPr lang="en-IN" sz="1200" dirty="0"/>
                    </a:p>
                  </a:txBody>
                  <a:tcPr/>
                </a:tc>
                <a:tc>
                  <a:txBody>
                    <a:bodyPr/>
                    <a:lstStyle/>
                    <a:p>
                      <a:pPr marL="0" marR="0" lvl="0" indent="0" algn="l" defTabSz="914400" eaLnBrk="1" fontAlgn="base" latinLnBrk="0" hangingPunct="1">
                        <a:lnSpc>
                          <a:spcPct val="100000"/>
                        </a:lnSpc>
                        <a:spcBef>
                          <a:spcPct val="0"/>
                        </a:spcBef>
                        <a:spcAft>
                          <a:spcPct val="0"/>
                        </a:spcAft>
                        <a:buClrTx/>
                        <a:buSzTx/>
                        <a:buFont typeface="Arial" panose="020B0604020202020204" pitchFamily="34" charset="0"/>
                        <a:buNone/>
                        <a:tabLst/>
                        <a:defRPr/>
                      </a:pPr>
                      <a:r>
                        <a:rPr lang="en-US" sz="1200" kern="1200" baseline="0" dirty="0">
                          <a:solidFill>
                            <a:schemeClr val="dk1"/>
                          </a:solidFill>
                          <a:latin typeface="Times New Roman" panose="02020603050405020304" pitchFamily="18" charset="0"/>
                          <a:ea typeface="+mn-ea"/>
                          <a:cs typeface="Times New Roman" panose="02020603050405020304" pitchFamily="18" charset="0"/>
                        </a:rPr>
                        <a:t>The study does not provide information about the accuracy of the virtual fencing system and its effectiveness in preventing livestock from entering restricted areas.</a:t>
                      </a:r>
                    </a:p>
                    <a:p>
                      <a:endParaRPr lang="en-IN" sz="1200" dirty="0"/>
                    </a:p>
                  </a:txBody>
                  <a:tcPr/>
                </a:tc>
                <a:extLst>
                  <a:ext uri="{0D108BD9-81ED-4DB2-BD59-A6C34878D82A}">
                    <a16:rowId xmlns:a16="http://schemas.microsoft.com/office/drawing/2014/main" val="2993888937"/>
                  </a:ext>
                </a:extLst>
              </a:tr>
            </a:tbl>
          </a:graphicData>
        </a:graphic>
      </p:graphicFrame>
      <p:sp>
        <p:nvSpPr>
          <p:cNvPr id="5" name="Slide Number Placeholder 4">
            <a:extLst>
              <a:ext uri="{FF2B5EF4-FFF2-40B4-BE49-F238E27FC236}">
                <a16:creationId xmlns:a16="http://schemas.microsoft.com/office/drawing/2014/main" id="{2ADEE3C9-AC83-6AEC-2B08-BB01CE86478E}"/>
              </a:ext>
            </a:extLst>
          </p:cNvPr>
          <p:cNvSpPr>
            <a:spLocks noGrp="1"/>
          </p:cNvSpPr>
          <p:nvPr>
            <p:ph type="sldNum" sz="quarter" idx="12"/>
          </p:nvPr>
        </p:nvSpPr>
        <p:spPr>
          <a:xfrm>
            <a:off x="7010400" y="4659868"/>
            <a:ext cx="2133600" cy="273844"/>
          </a:xfrm>
        </p:spPr>
        <p:txBody>
          <a:bodyPr/>
          <a:lstStyle/>
          <a:p>
            <a:fld id="{9CD1D467-2E6E-4DA0-A169-DF27163B33D6}" type="slidenum">
              <a:rPr lang="en-US" smtClean="0"/>
              <a:t>7</a:t>
            </a:fld>
            <a:endParaRPr lang="en-US" dirty="0"/>
          </a:p>
        </p:txBody>
      </p:sp>
    </p:spTree>
    <p:extLst>
      <p:ext uri="{BB962C8B-B14F-4D97-AF65-F5344CB8AC3E}">
        <p14:creationId xmlns:p14="http://schemas.microsoft.com/office/powerpoint/2010/main" val="41062374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solidFill>
                  <a:schemeClr val="bg1"/>
                </a:solidFill>
                <a:latin typeface="Times New Roman" panose="02020603050405020304" pitchFamily="18" charset="0"/>
                <a:cs typeface="Times New Roman" panose="02020603050405020304" pitchFamily="18" charset="0"/>
                <a:sym typeface="Calibri" panose="020F0502020204030204" charset="0"/>
              </a:rPr>
              <a:t>Literature Survey</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387870267"/>
              </p:ext>
            </p:extLst>
          </p:nvPr>
        </p:nvGraphicFramePr>
        <p:xfrm>
          <a:off x="228600" y="895350"/>
          <a:ext cx="8588476" cy="3832442"/>
        </p:xfrm>
        <a:graphic>
          <a:graphicData uri="http://schemas.openxmlformats.org/drawingml/2006/table">
            <a:tbl>
              <a:tblPr firstRow="1" bandRow="1">
                <a:tableStyleId>{5FD0F851-EC5A-4D38-B0AD-8093EC10F338}</a:tableStyleId>
              </a:tblPr>
              <a:tblGrid>
                <a:gridCol w="570032">
                  <a:extLst>
                    <a:ext uri="{9D8B030D-6E8A-4147-A177-3AD203B41FA5}">
                      <a16:colId xmlns:a16="http://schemas.microsoft.com/office/drawing/2014/main" val="2976876239"/>
                    </a:ext>
                  </a:extLst>
                </a:gridCol>
                <a:gridCol w="2706568">
                  <a:extLst>
                    <a:ext uri="{9D8B030D-6E8A-4147-A177-3AD203B41FA5}">
                      <a16:colId xmlns:a16="http://schemas.microsoft.com/office/drawing/2014/main" val="1426522682"/>
                    </a:ext>
                  </a:extLst>
                </a:gridCol>
                <a:gridCol w="1853685">
                  <a:extLst>
                    <a:ext uri="{9D8B030D-6E8A-4147-A177-3AD203B41FA5}">
                      <a16:colId xmlns:a16="http://schemas.microsoft.com/office/drawing/2014/main" val="3420880984"/>
                    </a:ext>
                  </a:extLst>
                </a:gridCol>
                <a:gridCol w="1444080">
                  <a:extLst>
                    <a:ext uri="{9D8B030D-6E8A-4147-A177-3AD203B41FA5}">
                      <a16:colId xmlns:a16="http://schemas.microsoft.com/office/drawing/2014/main" val="3540326911"/>
                    </a:ext>
                  </a:extLst>
                </a:gridCol>
                <a:gridCol w="2014111">
                  <a:extLst>
                    <a:ext uri="{9D8B030D-6E8A-4147-A177-3AD203B41FA5}">
                      <a16:colId xmlns:a16="http://schemas.microsoft.com/office/drawing/2014/main" val="4274070081"/>
                    </a:ext>
                  </a:extLst>
                </a:gridCol>
              </a:tblGrid>
              <a:tr h="466475">
                <a:tc>
                  <a:txBody>
                    <a:bodyPr/>
                    <a:lstStyle/>
                    <a:p>
                      <a:pPr marL="0" marR="0" lvl="0" indent="0" algn="l" defTabSz="914400" eaLnBrk="1" fontAlgn="base" latinLnBrk="0" hangingPunct="1">
                        <a:lnSpc>
                          <a:spcPct val="100000"/>
                        </a:lnSpc>
                        <a:spcBef>
                          <a:spcPct val="0"/>
                        </a:spcBef>
                        <a:spcAft>
                          <a:spcPct val="0"/>
                        </a:spcAft>
                        <a:buClrTx/>
                        <a:buSzTx/>
                        <a:buFont typeface="Arial" panose="020B0604020202020204" pitchFamily="34" charset="0"/>
                        <a:buNone/>
                        <a:tabLst/>
                        <a:defRPr/>
                      </a:pPr>
                      <a:r>
                        <a:rPr lang="en-US" sz="1200" dirty="0">
                          <a:latin typeface="Times New Roman" panose="02020603050405020304" pitchFamily="18" charset="0"/>
                          <a:cs typeface="Times New Roman" panose="02020603050405020304" pitchFamily="18" charset="0"/>
                        </a:rPr>
                        <a:t>S.NO</a:t>
                      </a:r>
                    </a:p>
                    <a:p>
                      <a:endParaRPr lang="en-IN" sz="1200" dirty="0"/>
                    </a:p>
                  </a:txBody>
                  <a:tcPr/>
                </a:tc>
                <a:tc>
                  <a:txBody>
                    <a:bodyPr/>
                    <a:lstStyle/>
                    <a:p>
                      <a:pPr marL="0" marR="0" lvl="0" indent="0" algn="l" defTabSz="914400" eaLnBrk="1" fontAlgn="base" latinLnBrk="0" hangingPunct="1">
                        <a:lnSpc>
                          <a:spcPct val="100000"/>
                        </a:lnSpc>
                        <a:spcBef>
                          <a:spcPct val="0"/>
                        </a:spcBef>
                        <a:spcAft>
                          <a:spcPct val="0"/>
                        </a:spcAft>
                        <a:buClrTx/>
                        <a:buSzTx/>
                        <a:buFont typeface="Arial" panose="020B0604020202020204" pitchFamily="34" charset="0"/>
                        <a:buNone/>
                        <a:tabLst/>
                        <a:defRPr/>
                      </a:pPr>
                      <a:r>
                        <a:rPr lang="en-US" sz="1200" dirty="0">
                          <a:latin typeface="Times New Roman" panose="02020603050405020304" pitchFamily="18" charset="0"/>
                          <a:cs typeface="Times New Roman" panose="02020603050405020304" pitchFamily="18" charset="0"/>
                        </a:rPr>
                        <a:t>TITLE/YEAR PUBLISHED</a:t>
                      </a:r>
                    </a:p>
                    <a:p>
                      <a:endParaRPr lang="en-IN" sz="1200" dirty="0"/>
                    </a:p>
                  </a:txBody>
                  <a:tcPr/>
                </a:tc>
                <a:tc>
                  <a:txBody>
                    <a:bodyPr/>
                    <a:lstStyle/>
                    <a:p>
                      <a:pPr marL="0" marR="0" lvl="0" indent="0" algn="l" defTabSz="914400" eaLnBrk="1" fontAlgn="base" latinLnBrk="0" hangingPunct="1">
                        <a:lnSpc>
                          <a:spcPct val="100000"/>
                        </a:lnSpc>
                        <a:spcBef>
                          <a:spcPct val="0"/>
                        </a:spcBef>
                        <a:spcAft>
                          <a:spcPct val="0"/>
                        </a:spcAft>
                        <a:buClrTx/>
                        <a:buSzTx/>
                        <a:buFont typeface="Arial" panose="020B0604020202020204" pitchFamily="34" charset="0"/>
                        <a:buNone/>
                        <a:tabLst/>
                        <a:defRPr/>
                      </a:pPr>
                      <a:r>
                        <a:rPr lang="en-US" sz="1200" dirty="0">
                          <a:latin typeface="Times New Roman" panose="02020603050405020304" pitchFamily="18" charset="0"/>
                          <a:cs typeface="Times New Roman" panose="02020603050405020304" pitchFamily="18" charset="0"/>
                        </a:rPr>
                        <a:t>PROPOSED WORK</a:t>
                      </a:r>
                    </a:p>
                    <a:p>
                      <a:endParaRPr lang="en-IN" sz="1200" dirty="0"/>
                    </a:p>
                  </a:txBody>
                  <a:tcPr/>
                </a:tc>
                <a:tc>
                  <a:txBody>
                    <a:bodyPr/>
                    <a:lstStyle/>
                    <a:p>
                      <a:r>
                        <a:rPr lang="en-US" sz="1200" dirty="0">
                          <a:latin typeface="Times New Roman" panose="02020603050405020304" pitchFamily="18" charset="0"/>
                          <a:cs typeface="Times New Roman" panose="02020603050405020304" pitchFamily="18" charset="0"/>
                        </a:rPr>
                        <a:t>ADVANTAGES</a:t>
                      </a:r>
                      <a:endParaRPr lang="en-IN" sz="120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eaLnBrk="1" fontAlgn="base" latinLnBrk="0" hangingPunct="1">
                        <a:lnSpc>
                          <a:spcPct val="100000"/>
                        </a:lnSpc>
                        <a:spcBef>
                          <a:spcPct val="0"/>
                        </a:spcBef>
                        <a:spcAft>
                          <a:spcPct val="0"/>
                        </a:spcAft>
                        <a:buClrTx/>
                        <a:buSzTx/>
                        <a:buFont typeface="Arial" panose="020B0604020202020204" pitchFamily="34" charset="0"/>
                        <a:buNone/>
                        <a:tabLst/>
                        <a:defRPr/>
                      </a:pPr>
                      <a:r>
                        <a:rPr lang="en-US" sz="1200" dirty="0">
                          <a:latin typeface="Times New Roman" panose="02020603050405020304" pitchFamily="18" charset="0"/>
                          <a:cs typeface="Times New Roman" panose="02020603050405020304" pitchFamily="18" charset="0"/>
                        </a:rPr>
                        <a:t>LIMITATIONS</a:t>
                      </a:r>
                    </a:p>
                    <a:p>
                      <a:endParaRPr lang="en-IN" sz="1200" dirty="0"/>
                    </a:p>
                  </a:txBody>
                  <a:tcPr/>
                </a:tc>
                <a:extLst>
                  <a:ext uri="{0D108BD9-81ED-4DB2-BD59-A6C34878D82A}">
                    <a16:rowId xmlns:a16="http://schemas.microsoft.com/office/drawing/2014/main" val="1915426198"/>
                  </a:ext>
                </a:extLst>
              </a:tr>
              <a:tr h="3365967">
                <a:tc>
                  <a:txBody>
                    <a:bodyPr/>
                    <a:lstStyle/>
                    <a:p>
                      <a:r>
                        <a:rPr lang="en-IN" sz="1200" dirty="0">
                          <a:latin typeface="Times New Roman" panose="02020603050405020304" pitchFamily="18" charset="0"/>
                          <a:cs typeface="Times New Roman" panose="02020603050405020304" pitchFamily="18" charset="0"/>
                        </a:rPr>
                        <a:t>3.</a:t>
                      </a:r>
                    </a:p>
                  </a:txBody>
                  <a:tcPr/>
                </a:tc>
                <a:tc>
                  <a:txBody>
                    <a:bodyPr/>
                    <a:lstStyle/>
                    <a:p>
                      <a:r>
                        <a:rPr lang="en-IN" sz="1200" dirty="0">
                          <a:latin typeface="Times New Roman" panose="02020603050405020304" pitchFamily="18" charset="0"/>
                          <a:cs typeface="Times New Roman" panose="02020603050405020304" pitchFamily="18" charset="0"/>
                        </a:rPr>
                        <a:t>B. K. Reddy, S. Bano, G. G. Reddy, R. </a:t>
                      </a:r>
                      <a:r>
                        <a:rPr lang="en-IN" sz="1200" dirty="0" err="1">
                          <a:latin typeface="Times New Roman" panose="02020603050405020304" pitchFamily="18" charset="0"/>
                          <a:cs typeface="Times New Roman" panose="02020603050405020304" pitchFamily="18" charset="0"/>
                        </a:rPr>
                        <a:t>Kommineni</a:t>
                      </a:r>
                      <a:r>
                        <a:rPr lang="en-IN" sz="1200" dirty="0">
                          <a:latin typeface="Times New Roman" panose="02020603050405020304" pitchFamily="18" charset="0"/>
                          <a:cs typeface="Times New Roman" panose="02020603050405020304" pitchFamily="18" charset="0"/>
                        </a:rPr>
                        <a:t> and P. Y. Reddy, "Convolutional Network based Animal Recognition using YOLO and Darknet," 2021 6th International Conference on Inventive Computation Technologies (ICICT), Coimbatore, India, 2021, pp. 1198-1203, </a:t>
                      </a:r>
                      <a:r>
                        <a:rPr lang="en-IN" sz="1200" dirty="0" err="1">
                          <a:latin typeface="Times New Roman" panose="02020603050405020304" pitchFamily="18" charset="0"/>
                          <a:cs typeface="Times New Roman" panose="02020603050405020304" pitchFamily="18" charset="0"/>
                        </a:rPr>
                        <a:t>doi</a:t>
                      </a:r>
                      <a:r>
                        <a:rPr lang="en-IN" sz="1200" dirty="0">
                          <a:latin typeface="Times New Roman" panose="02020603050405020304" pitchFamily="18" charset="0"/>
                          <a:cs typeface="Times New Roman" panose="02020603050405020304" pitchFamily="18" charset="0"/>
                        </a:rPr>
                        <a:t>: 10.1109/ICICT50816.2021.9358620.</a:t>
                      </a:r>
                    </a:p>
                  </a:txBody>
                  <a:tcPr/>
                </a:tc>
                <a:tc>
                  <a:txBody>
                    <a:bodyPr/>
                    <a:lstStyle/>
                    <a:p>
                      <a:r>
                        <a:rPr lang="en-US" sz="1200" dirty="0">
                          <a:latin typeface="Times New Roman" panose="02020603050405020304" pitchFamily="18" charset="0"/>
                          <a:cs typeface="Times New Roman" panose="02020603050405020304" pitchFamily="18" charset="0"/>
                        </a:rPr>
                        <a:t>The proposed system in this paper builds on these previous studies by combining a CNN with the YOLO object detection framework and utilizing the Darknet framework for fast and efficient training. The experimental results presented in the paper demonstrate the potential of the proposed system for practical applications in wildlife monitoring and conservation.</a:t>
                      </a:r>
                      <a:endParaRPr lang="en-IN" sz="1200" dirty="0">
                        <a:latin typeface="Times New Roman" panose="02020603050405020304" pitchFamily="18" charset="0"/>
                        <a:cs typeface="Times New Roman" panose="02020603050405020304" pitchFamily="18" charset="0"/>
                      </a:endParaRPr>
                    </a:p>
                  </a:txBody>
                  <a:tcPr/>
                </a:tc>
                <a:tc>
                  <a:txBody>
                    <a:bodyPr/>
                    <a:lstStyle/>
                    <a:p>
                      <a:r>
                        <a:rPr lang="en-US" sz="1200" dirty="0">
                          <a:latin typeface="Times New Roman" panose="02020603050405020304" pitchFamily="18" charset="0"/>
                          <a:cs typeface="Times New Roman" panose="02020603050405020304" pitchFamily="18" charset="0"/>
                        </a:rPr>
                        <a:t>The use of the Darknet framework allows for fast and efficient training of the CNN model, which is important for real-time application.</a:t>
                      </a:r>
                      <a:endParaRPr lang="en-IN" sz="1200" dirty="0">
                        <a:latin typeface="Times New Roman" panose="02020603050405020304" pitchFamily="18" charset="0"/>
                        <a:cs typeface="Times New Roman" panose="02020603050405020304" pitchFamily="18" charset="0"/>
                      </a:endParaRPr>
                    </a:p>
                  </a:txBody>
                  <a:tcPr/>
                </a:tc>
                <a:tc>
                  <a:txBody>
                    <a:bodyPr/>
                    <a:lstStyle/>
                    <a:p>
                      <a:r>
                        <a:rPr lang="en-US" sz="1200" dirty="0">
                          <a:latin typeface="Times New Roman" panose="02020603050405020304" pitchFamily="18" charset="0"/>
                          <a:cs typeface="Times New Roman" panose="02020603050405020304" pitchFamily="18" charset="0"/>
                        </a:rPr>
                        <a:t>The study does not provide information on the computational resources required for training and running the CNN model, which could be a limiting factor for implementation in low-resource settings.</a:t>
                      </a:r>
                      <a:endParaRPr lang="en-IN"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529854088"/>
                  </a:ext>
                </a:extLst>
              </a:tr>
            </a:tbl>
          </a:graphicData>
        </a:graphic>
      </p:graphicFrame>
      <p:sp>
        <p:nvSpPr>
          <p:cNvPr id="3" name="Slide Number Placeholder 2">
            <a:extLst>
              <a:ext uri="{FF2B5EF4-FFF2-40B4-BE49-F238E27FC236}">
                <a16:creationId xmlns:a16="http://schemas.microsoft.com/office/drawing/2014/main" id="{554B97D9-19F5-13EB-AA11-B68DB51D69E4}"/>
              </a:ext>
            </a:extLst>
          </p:cNvPr>
          <p:cNvSpPr>
            <a:spLocks noGrp="1"/>
          </p:cNvSpPr>
          <p:nvPr>
            <p:ph type="sldNum" sz="quarter" idx="12"/>
          </p:nvPr>
        </p:nvSpPr>
        <p:spPr>
          <a:xfrm>
            <a:off x="7010400" y="4660106"/>
            <a:ext cx="2133600" cy="273844"/>
          </a:xfrm>
        </p:spPr>
        <p:txBody>
          <a:bodyPr/>
          <a:lstStyle/>
          <a:p>
            <a:fld id="{9CD1D467-2E6E-4DA0-A169-DF27163B33D6}" type="slidenum">
              <a:rPr lang="en-US" smtClean="0"/>
              <a:t>8</a:t>
            </a:fld>
            <a:endParaRPr lang="en-US" dirty="0"/>
          </a:p>
        </p:txBody>
      </p:sp>
    </p:spTree>
    <p:extLst>
      <p:ext uri="{BB962C8B-B14F-4D97-AF65-F5344CB8AC3E}">
        <p14:creationId xmlns:p14="http://schemas.microsoft.com/office/powerpoint/2010/main" val="38171540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solidFill>
                  <a:schemeClr val="bg1"/>
                </a:solidFill>
                <a:latin typeface="Times New Roman" panose="02020603050405020304" pitchFamily="18" charset="0"/>
                <a:cs typeface="Times New Roman" panose="02020603050405020304" pitchFamily="18" charset="0"/>
                <a:sym typeface="Calibri" panose="020F0502020204030204" charset="0"/>
              </a:rPr>
              <a:t>Literature Survey</a:t>
            </a:r>
            <a:endParaRPr lang="en-US" dirty="0"/>
          </a:p>
        </p:txBody>
      </p:sp>
      <p:sp>
        <p:nvSpPr>
          <p:cNvPr id="3" name="Content Placeholder 2"/>
          <p:cNvSpPr>
            <a:spLocks noGrp="1"/>
          </p:cNvSpPr>
          <p:nvPr>
            <p:ph idx="1"/>
          </p:nvPr>
        </p:nvSpPr>
        <p:spPr>
          <a:xfrm flipH="1">
            <a:off x="76200" y="1047751"/>
            <a:ext cx="152400" cy="304800"/>
          </a:xfrm>
        </p:spPr>
        <p:txBody>
          <a:bodyPr>
            <a:normAutofit fontScale="47500" lnSpcReduction="20000"/>
          </a:bodyPr>
          <a:lstStyle/>
          <a:p>
            <a:endParaRPr lang="en-US" dirty="0"/>
          </a:p>
          <a:p>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1827880497"/>
              </p:ext>
            </p:extLst>
          </p:nvPr>
        </p:nvGraphicFramePr>
        <p:xfrm>
          <a:off x="228600" y="819150"/>
          <a:ext cx="8763000" cy="4084320"/>
        </p:xfrm>
        <a:graphic>
          <a:graphicData uri="http://schemas.openxmlformats.org/drawingml/2006/table">
            <a:tbl>
              <a:tblPr firstRow="1" bandRow="1">
                <a:tableStyleId>{5FD0F851-EC5A-4D38-B0AD-8093EC10F338}</a:tableStyleId>
              </a:tblPr>
              <a:tblGrid>
                <a:gridCol w="685800">
                  <a:extLst>
                    <a:ext uri="{9D8B030D-6E8A-4147-A177-3AD203B41FA5}">
                      <a16:colId xmlns:a16="http://schemas.microsoft.com/office/drawing/2014/main" val="3175755910"/>
                    </a:ext>
                  </a:extLst>
                </a:gridCol>
                <a:gridCol w="2610019">
                  <a:extLst>
                    <a:ext uri="{9D8B030D-6E8A-4147-A177-3AD203B41FA5}">
                      <a16:colId xmlns:a16="http://schemas.microsoft.com/office/drawing/2014/main" val="3006973676"/>
                    </a:ext>
                  </a:extLst>
                </a:gridCol>
                <a:gridCol w="1938717">
                  <a:extLst>
                    <a:ext uri="{9D8B030D-6E8A-4147-A177-3AD203B41FA5}">
                      <a16:colId xmlns:a16="http://schemas.microsoft.com/office/drawing/2014/main" val="583817959"/>
                    </a:ext>
                  </a:extLst>
                </a:gridCol>
                <a:gridCol w="1473425">
                  <a:extLst>
                    <a:ext uri="{9D8B030D-6E8A-4147-A177-3AD203B41FA5}">
                      <a16:colId xmlns:a16="http://schemas.microsoft.com/office/drawing/2014/main" val="2671491222"/>
                    </a:ext>
                  </a:extLst>
                </a:gridCol>
                <a:gridCol w="2055039">
                  <a:extLst>
                    <a:ext uri="{9D8B030D-6E8A-4147-A177-3AD203B41FA5}">
                      <a16:colId xmlns:a16="http://schemas.microsoft.com/office/drawing/2014/main" val="2897212827"/>
                    </a:ext>
                  </a:extLst>
                </a:gridCol>
              </a:tblGrid>
              <a:tr h="493025">
                <a:tc>
                  <a:txBody>
                    <a:bodyPr/>
                    <a:lstStyle/>
                    <a:p>
                      <a:pPr marL="0" marR="0" lvl="0" indent="0" algn="l" defTabSz="914400" eaLnBrk="1" fontAlgn="base" latinLnBrk="0" hangingPunct="1">
                        <a:lnSpc>
                          <a:spcPct val="100000"/>
                        </a:lnSpc>
                        <a:spcBef>
                          <a:spcPct val="0"/>
                        </a:spcBef>
                        <a:spcAft>
                          <a:spcPct val="0"/>
                        </a:spcAft>
                        <a:buClrTx/>
                        <a:buSzTx/>
                        <a:buFont typeface="Arial" panose="020B0604020202020204" pitchFamily="34" charset="0"/>
                        <a:buNone/>
                        <a:tabLst/>
                        <a:defRPr/>
                      </a:pPr>
                      <a:r>
                        <a:rPr lang="en-US" sz="1400" dirty="0">
                          <a:latin typeface="Times New Roman" panose="02020603050405020304" pitchFamily="18" charset="0"/>
                          <a:cs typeface="Times New Roman" panose="02020603050405020304" pitchFamily="18" charset="0"/>
                        </a:rPr>
                        <a:t>S.NO</a:t>
                      </a:r>
                    </a:p>
                    <a:p>
                      <a:endParaRPr lang="en-IN" sz="1400" dirty="0"/>
                    </a:p>
                  </a:txBody>
                  <a:tcPr/>
                </a:tc>
                <a:tc>
                  <a:txBody>
                    <a:bodyPr/>
                    <a:lstStyle/>
                    <a:p>
                      <a:pPr marL="0" marR="0" lvl="0" indent="0" algn="l" defTabSz="914400" eaLnBrk="1" fontAlgn="base" latinLnBrk="0" hangingPunct="1">
                        <a:lnSpc>
                          <a:spcPct val="100000"/>
                        </a:lnSpc>
                        <a:spcBef>
                          <a:spcPct val="0"/>
                        </a:spcBef>
                        <a:spcAft>
                          <a:spcPct val="0"/>
                        </a:spcAft>
                        <a:buClrTx/>
                        <a:buSzTx/>
                        <a:buFont typeface="Arial" panose="020B0604020202020204" pitchFamily="34" charset="0"/>
                        <a:buNone/>
                        <a:tabLst/>
                        <a:defRPr/>
                      </a:pPr>
                      <a:r>
                        <a:rPr lang="en-US" sz="1400" dirty="0">
                          <a:latin typeface="Times New Roman" panose="02020603050405020304" pitchFamily="18" charset="0"/>
                          <a:cs typeface="Times New Roman" panose="02020603050405020304" pitchFamily="18" charset="0"/>
                        </a:rPr>
                        <a:t>TITLE/YEAR PUBLISHED</a:t>
                      </a:r>
                    </a:p>
                    <a:p>
                      <a:endParaRPr lang="en-IN" sz="1400" dirty="0"/>
                    </a:p>
                  </a:txBody>
                  <a:tcPr/>
                </a:tc>
                <a:tc>
                  <a:txBody>
                    <a:bodyPr/>
                    <a:lstStyle/>
                    <a:p>
                      <a:pPr marL="0" marR="0" lvl="0" indent="0" algn="l" defTabSz="914400" eaLnBrk="1" fontAlgn="base" latinLnBrk="0" hangingPunct="1">
                        <a:lnSpc>
                          <a:spcPct val="100000"/>
                        </a:lnSpc>
                        <a:spcBef>
                          <a:spcPct val="0"/>
                        </a:spcBef>
                        <a:spcAft>
                          <a:spcPct val="0"/>
                        </a:spcAft>
                        <a:buClrTx/>
                        <a:buSzTx/>
                        <a:buFont typeface="Arial" panose="020B0604020202020204" pitchFamily="34" charset="0"/>
                        <a:buNone/>
                        <a:tabLst/>
                        <a:defRPr/>
                      </a:pPr>
                      <a:r>
                        <a:rPr lang="en-US" sz="1400" dirty="0">
                          <a:latin typeface="Times New Roman" panose="02020603050405020304" pitchFamily="18" charset="0"/>
                          <a:cs typeface="Times New Roman" panose="02020603050405020304" pitchFamily="18" charset="0"/>
                        </a:rPr>
                        <a:t>PROPOSED WORK</a:t>
                      </a:r>
                    </a:p>
                    <a:p>
                      <a:endParaRPr lang="en-IN" sz="1400" dirty="0">
                        <a:latin typeface="Times New Roman" panose="02020603050405020304" pitchFamily="18" charset="0"/>
                        <a:cs typeface="Times New Roman" panose="02020603050405020304" pitchFamily="18" charset="0"/>
                      </a:endParaRPr>
                    </a:p>
                  </a:txBody>
                  <a:tcPr/>
                </a:tc>
                <a:tc>
                  <a:txBody>
                    <a:bodyPr/>
                    <a:lstStyle/>
                    <a:p>
                      <a:r>
                        <a:rPr lang="en-US" sz="1400" dirty="0">
                          <a:latin typeface="Times New Roman" panose="02020603050405020304" pitchFamily="18" charset="0"/>
                          <a:cs typeface="Times New Roman" panose="02020603050405020304" pitchFamily="18" charset="0"/>
                        </a:rPr>
                        <a:t>ADVANTAGES</a:t>
                      </a:r>
                      <a:endParaRPr lang="en-IN" sz="140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eaLnBrk="1" fontAlgn="base" latinLnBrk="0" hangingPunct="1">
                        <a:lnSpc>
                          <a:spcPct val="100000"/>
                        </a:lnSpc>
                        <a:spcBef>
                          <a:spcPct val="0"/>
                        </a:spcBef>
                        <a:spcAft>
                          <a:spcPct val="0"/>
                        </a:spcAft>
                        <a:buClrTx/>
                        <a:buSzTx/>
                        <a:buFont typeface="Arial" panose="020B0604020202020204" pitchFamily="34" charset="0"/>
                        <a:buNone/>
                        <a:tabLst/>
                        <a:defRPr/>
                      </a:pPr>
                      <a:r>
                        <a:rPr lang="en-US" sz="1400" dirty="0">
                          <a:latin typeface="Times New Roman" panose="02020603050405020304" pitchFamily="18" charset="0"/>
                          <a:cs typeface="Times New Roman" panose="02020603050405020304" pitchFamily="18" charset="0"/>
                        </a:rPr>
                        <a:t>LIMITATIONS</a:t>
                      </a:r>
                    </a:p>
                    <a:p>
                      <a:endParaRPr lang="en-IN" sz="1400" dirty="0"/>
                    </a:p>
                  </a:txBody>
                  <a:tcPr/>
                </a:tc>
                <a:extLst>
                  <a:ext uri="{0D108BD9-81ED-4DB2-BD59-A6C34878D82A}">
                    <a16:rowId xmlns:a16="http://schemas.microsoft.com/office/drawing/2014/main" val="3839694457"/>
                  </a:ext>
                </a:extLst>
              </a:tr>
              <a:tr h="3393175">
                <a:tc>
                  <a:txBody>
                    <a:bodyPr/>
                    <a:lstStyle/>
                    <a:p>
                      <a:r>
                        <a:rPr lang="en-IN" sz="1200" dirty="0">
                          <a:latin typeface="Times New Roman" panose="02020603050405020304" pitchFamily="18" charset="0"/>
                          <a:cs typeface="Times New Roman" panose="02020603050405020304" pitchFamily="18" charset="0"/>
                        </a:rPr>
                        <a:t>4.</a:t>
                      </a:r>
                    </a:p>
                  </a:txBody>
                  <a:tcPr/>
                </a:tc>
                <a:tc>
                  <a:txBody>
                    <a:bodyPr/>
                    <a:lstStyle/>
                    <a:p>
                      <a:r>
                        <a:rPr lang="en-US" sz="1200" dirty="0">
                          <a:latin typeface="Times New Roman" panose="02020603050405020304" pitchFamily="18" charset="0"/>
                          <a:cs typeface="Times New Roman" panose="02020603050405020304" pitchFamily="18" charset="0"/>
                        </a:rPr>
                        <a:t>Balakrishna, K., Mohammed, F., </a:t>
                      </a:r>
                      <a:r>
                        <a:rPr lang="en-US" sz="1200" dirty="0" err="1">
                          <a:latin typeface="Times New Roman" panose="02020603050405020304" pitchFamily="18" charset="0"/>
                          <a:cs typeface="Times New Roman" panose="02020603050405020304" pitchFamily="18" charset="0"/>
                        </a:rPr>
                        <a:t>Ullas</a:t>
                      </a:r>
                      <a:r>
                        <a:rPr lang="en-US" sz="1200" dirty="0">
                          <a:latin typeface="Times New Roman" panose="02020603050405020304" pitchFamily="18" charset="0"/>
                          <a:cs typeface="Times New Roman" panose="02020603050405020304" pitchFamily="18" charset="0"/>
                        </a:rPr>
                        <a:t>, C., Hema, C., &amp; Sonakshi, S. (2021). Application of IOT and machine learning in crop protection against animal intrusion. Global Transitions Proceedings, 2(2), 169-174. https://doi.org/10.1016/j.gltp.2021.08.061 </a:t>
                      </a:r>
                      <a:endParaRPr lang="en-IN" sz="1200" dirty="0">
                        <a:latin typeface="Times New Roman" panose="02020603050405020304" pitchFamily="18" charset="0"/>
                        <a:cs typeface="Times New Roman" panose="02020603050405020304" pitchFamily="18" charset="0"/>
                      </a:endParaRPr>
                    </a:p>
                  </a:txBody>
                  <a:tcPr/>
                </a:tc>
                <a:tc>
                  <a:txBody>
                    <a:bodyPr/>
                    <a:lstStyle/>
                    <a:p>
                      <a:r>
                        <a:rPr lang="en-US" sz="1200" b="0" i="0" kern="1200" baseline="0" dirty="0">
                          <a:solidFill>
                            <a:schemeClr val="tx1"/>
                          </a:solidFill>
                          <a:effectLst/>
                          <a:latin typeface="Times New Roman" panose="02020603050405020304" pitchFamily="18" charset="0"/>
                          <a:ea typeface="+mn-ea"/>
                          <a:cs typeface="Times New Roman" panose="02020603050405020304" pitchFamily="18" charset="0"/>
                        </a:rPr>
                        <a:t>The proposed a model that uses IoT and machine learning to address this problem. The model consists of wireless sensor nodes placed in the farm, which detect the presence of animals and send the data to a central processing unit. The data is then analyzed using machine learning algorithms to identify the type of animal and its behavior. Based on this analysis, the model triggers an appropriate action, such as sounding an alarm or activating a scarecrow, to deter the animal</a:t>
                      </a:r>
                      <a:r>
                        <a:rPr lang="en-US" sz="1200" b="0" i="0" kern="1200" baseline="0" dirty="0">
                          <a:solidFill>
                            <a:schemeClr val="tx1"/>
                          </a:solidFill>
                          <a:effectLst/>
                          <a:latin typeface="+mn-lt"/>
                          <a:ea typeface="+mn-ea"/>
                          <a:cs typeface="+mn-cs"/>
                        </a:rPr>
                        <a:t>. </a:t>
                      </a:r>
                      <a:endParaRPr lang="en-IN" sz="1200" dirty="0">
                        <a:latin typeface="Times New Roman" panose="02020603050405020304" pitchFamily="18" charset="0"/>
                        <a:cs typeface="Times New Roman" panose="02020603050405020304" pitchFamily="18" charset="0"/>
                      </a:endParaRPr>
                    </a:p>
                  </a:txBody>
                  <a:tcPr/>
                </a:tc>
                <a:tc>
                  <a:txBody>
                    <a:bodyPr/>
                    <a:lstStyle/>
                    <a:p>
                      <a:r>
                        <a:rPr lang="en-US" sz="1200" b="0" i="0" kern="1200" baseline="0" dirty="0">
                          <a:solidFill>
                            <a:schemeClr val="tx1"/>
                          </a:solidFill>
                          <a:effectLst/>
                          <a:latin typeface="Times New Roman" panose="02020603050405020304" pitchFamily="18" charset="0"/>
                          <a:ea typeface="+mn-ea"/>
                          <a:cs typeface="Times New Roman" panose="02020603050405020304" pitchFamily="18" charset="0"/>
                        </a:rPr>
                        <a:t>The use of IoT and machine learning to solve this problem is a novel approach, and the paper provides detailed information on the implementation of this technology.</a:t>
                      </a:r>
                      <a:endParaRPr lang="en-IN" sz="1200" dirty="0">
                        <a:latin typeface="Times New Roman" panose="02020603050405020304" pitchFamily="18" charset="0"/>
                        <a:cs typeface="Times New Roman" panose="02020603050405020304" pitchFamily="18" charset="0"/>
                      </a:endParaRPr>
                    </a:p>
                  </a:txBody>
                  <a:tcPr/>
                </a:tc>
                <a:tc>
                  <a:txBody>
                    <a:bodyPr/>
                    <a:lstStyle/>
                    <a:p>
                      <a:r>
                        <a:rPr lang="en-US" sz="1200" b="0" i="0" kern="1200" baseline="0" dirty="0">
                          <a:solidFill>
                            <a:schemeClr val="tx1"/>
                          </a:solidFill>
                          <a:effectLst/>
                          <a:latin typeface="Times New Roman" panose="02020603050405020304" pitchFamily="18" charset="0"/>
                          <a:ea typeface="+mn-ea"/>
                          <a:cs typeface="Times New Roman" panose="02020603050405020304" pitchFamily="18" charset="0"/>
                        </a:rPr>
                        <a:t>The sample size used in the study is not clearly stated, which may affect the generalizability of the results also this paper does not include a discussion on the limitations and future directions of the study, which would have added to its overall value.</a:t>
                      </a:r>
                    </a:p>
                    <a:p>
                      <a:endParaRPr lang="en-IN"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779668739"/>
                  </a:ext>
                </a:extLst>
              </a:tr>
            </a:tbl>
          </a:graphicData>
        </a:graphic>
      </p:graphicFrame>
      <p:sp>
        <p:nvSpPr>
          <p:cNvPr id="5" name="Slide Number Placeholder 4">
            <a:extLst>
              <a:ext uri="{FF2B5EF4-FFF2-40B4-BE49-F238E27FC236}">
                <a16:creationId xmlns:a16="http://schemas.microsoft.com/office/drawing/2014/main" id="{D76A0D17-1C1D-B406-D484-51B5890614E1}"/>
              </a:ext>
            </a:extLst>
          </p:cNvPr>
          <p:cNvSpPr>
            <a:spLocks noGrp="1"/>
          </p:cNvSpPr>
          <p:nvPr>
            <p:ph type="sldNum" sz="quarter" idx="12"/>
          </p:nvPr>
        </p:nvSpPr>
        <p:spPr>
          <a:xfrm>
            <a:off x="7010400" y="4629150"/>
            <a:ext cx="2133600" cy="273844"/>
          </a:xfrm>
        </p:spPr>
        <p:txBody>
          <a:bodyPr/>
          <a:lstStyle/>
          <a:p>
            <a:fld id="{9CD1D467-2E6E-4DA0-A169-DF27163B33D6}" type="slidenum">
              <a:rPr lang="en-US" smtClean="0"/>
              <a:t>9</a:t>
            </a:fld>
            <a:endParaRPr lang="en-US" dirty="0"/>
          </a:p>
        </p:txBody>
      </p:sp>
    </p:spTree>
    <p:extLst>
      <p:ext uri="{BB962C8B-B14F-4D97-AF65-F5344CB8AC3E}">
        <p14:creationId xmlns:p14="http://schemas.microsoft.com/office/powerpoint/2010/main" val="98342445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377</TotalTime>
  <Words>2498</Words>
  <Application>Microsoft Office PowerPoint</Application>
  <PresentationFormat>On-screen Show (16:9)</PresentationFormat>
  <Paragraphs>233</Paragraphs>
  <Slides>38</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38</vt:i4>
      </vt:variant>
    </vt:vector>
  </HeadingPairs>
  <TitlesOfParts>
    <vt:vector size="42" baseType="lpstr">
      <vt:lpstr>Arial</vt:lpstr>
      <vt:lpstr>Calibri</vt:lpstr>
      <vt:lpstr>Times New Roman</vt:lpstr>
      <vt:lpstr>Office Theme</vt:lpstr>
      <vt:lpstr>PowerPoint Presentation</vt:lpstr>
      <vt:lpstr>Introduction</vt:lpstr>
      <vt:lpstr>Objective</vt:lpstr>
      <vt:lpstr>Proposed Model</vt:lpstr>
      <vt:lpstr>Proposed Model</vt:lpstr>
      <vt:lpstr>Literature Survey  </vt:lpstr>
      <vt:lpstr>Literature Survey</vt:lpstr>
      <vt:lpstr>Literature Survey</vt:lpstr>
      <vt:lpstr>Literature Survey</vt:lpstr>
      <vt:lpstr>Workflow</vt:lpstr>
      <vt:lpstr>YOLOv7 Model-Flowchart</vt:lpstr>
      <vt:lpstr>YOLOv7 Feature extraction</vt:lpstr>
      <vt:lpstr>YOLOv7 Feature extraction</vt:lpstr>
      <vt:lpstr>Training Model </vt:lpstr>
      <vt:lpstr>Training Model </vt:lpstr>
      <vt:lpstr>Training Model</vt:lpstr>
      <vt:lpstr>Training Model</vt:lpstr>
      <vt:lpstr>Hardware and Software requirements</vt:lpstr>
      <vt:lpstr>Raspberry Pi</vt:lpstr>
      <vt:lpstr>Block Diagram</vt:lpstr>
      <vt:lpstr>YOLOv7 Result</vt:lpstr>
      <vt:lpstr>Result</vt:lpstr>
      <vt:lpstr>Result</vt:lpstr>
      <vt:lpstr>Faster RCNN Result</vt:lpstr>
      <vt:lpstr>Result</vt:lpstr>
      <vt:lpstr>Result</vt:lpstr>
      <vt:lpstr>Result</vt:lpstr>
      <vt:lpstr>Result</vt:lpstr>
      <vt:lpstr>Advantages</vt:lpstr>
      <vt:lpstr>                    Application</vt:lpstr>
      <vt:lpstr>Action Plan </vt:lpstr>
      <vt:lpstr>References</vt:lpstr>
      <vt:lpstr>References</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user</dc:creator>
  <cp:lastModifiedBy>Oviya Gnanasekar</cp:lastModifiedBy>
  <cp:revision>60</cp:revision>
  <dcterms:created xsi:type="dcterms:W3CDTF">2021-12-08T05:53:43Z</dcterms:created>
  <dcterms:modified xsi:type="dcterms:W3CDTF">2023-06-12T04:17:25Z</dcterms:modified>
</cp:coreProperties>
</file>